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0" r:id="rId32"/>
    <p:sldId id="286" r:id="rId33"/>
    <p:sldId id="287" r:id="rId34"/>
    <p:sldId id="288" r:id="rId35"/>
    <p:sldId id="289" r:id="rId36"/>
  </p:sldIdLst>
  <p:sldSz cx="9144000" cy="5143500" type="screen16x9"/>
  <p:notesSz cx="6858000" cy="9144000"/>
  <p:embeddedFontLst>
    <p:embeddedFont>
      <p:font typeface="Comfortaa"/>
      <p:regular r:id="rId38"/>
      <p:bold r:id="rId39"/>
    </p:embeddedFont>
    <p:embeddedFont>
      <p:font typeface="Georgia" panose="02040502050405020303" pitchFamily="18" charset="0"/>
      <p:regular r:id="rId40"/>
      <p:bold r:id="rId41"/>
      <p:italic r:id="rId42"/>
      <p:boldItalic r:id="rId43"/>
    </p:embeddedFont>
    <p:embeddedFont>
      <p:font typeface="Comic Sans MS" panose="030F0702030302020204" pitchFamily="66" charset="0"/>
      <p:regular r:id="rId44"/>
      <p:bold r:id="rId45"/>
      <p:italic r:id="rId46"/>
      <p:boldItalic r:id="rId47"/>
    </p:embeddedFont>
    <p:embeddedFont>
      <p:font typeface="Roboto"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47F837-6435-45D0-BD21-42DFB3506130}">
  <a:tblStyle styleId="{9E47F837-6435-45D0-BD21-42DFB35061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34" autoAdjust="0"/>
  </p:normalViewPr>
  <p:slideViewPr>
    <p:cSldViewPr snapToGrid="0">
      <p:cViewPr varScale="1">
        <p:scale>
          <a:sx n="98" d="100"/>
          <a:sy n="98" d="100"/>
        </p:scale>
        <p:origin x="585"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032433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www.iaea.org/OurWork/SS/storage.html" TargetMode="External"/><Relationship Id="rId3" Type="http://schemas.openxmlformats.org/officeDocument/2006/relationships/hyperlink" Target="http://web.ead.anl.gov/uranium/faq/uproperties/faq1.cfm" TargetMode="External"/><Relationship Id="rId7" Type="http://schemas.openxmlformats.org/officeDocument/2006/relationships/hyperlink" Target="http://www.nei.org/Issues-Policy/Nuclear-Waste-Management/Recycling-Used-Nuclear-Fuel"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nirs.org/wp-content/uploads/reactorwatch/licensedtokill/summary.pdf" TargetMode="External"/><Relationship Id="rId5" Type="http://schemas.openxmlformats.org/officeDocument/2006/relationships/hyperlink" Target="http://www.ucsusa.org/clean-energy/energy-water-use/water-energy-electricity-nuclear#.WiFwdXmDPIV" TargetMode="External"/><Relationship Id="rId4" Type="http://schemas.openxmlformats.org/officeDocument/2006/relationships/hyperlink" Target="http://parlinfo.aph.gov.au/parlInfo/download/library/prspub/OMOL6/upload_binary/omol62.pdf;fileType=application/pdf#search=%222000s%20research%20notes%20%28information%20and%20research%20services%29%20woods,%20guy%22" TargetMode="External"/><Relationship Id="rId9" Type="http://schemas.openxmlformats.org/officeDocument/2006/relationships/hyperlink" Target="http://www.ready.gov/nuclear-power-plan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32319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6586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090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39028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84347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just" rtl="0">
              <a:spcBef>
                <a:spcPts val="0"/>
              </a:spcBef>
              <a:spcAft>
                <a:spcPts val="0"/>
              </a:spcAft>
              <a:buClr>
                <a:schemeClr val="dk1"/>
              </a:buClr>
              <a:buSzPts val="2400"/>
              <a:buChar char="●"/>
            </a:pPr>
            <a:r>
              <a:rPr lang="fr" dirty="0"/>
              <a:t>Fission is the energetic splitting of large atoms such as Uranium or Plutonium into two smaller atoms, called fission products. To split an atom, you have to hit it with a neutron. Several neutrons are also released which can go on to split other nearby atoms, producing a nuclear chain reaction of sustained energy release. </a:t>
            </a:r>
            <a:endParaRPr dirty="0"/>
          </a:p>
          <a:p>
            <a:pPr marL="457200" lvl="0" indent="-381000" algn="just" rtl="0">
              <a:spcBef>
                <a:spcPts val="0"/>
              </a:spcBef>
              <a:spcAft>
                <a:spcPts val="0"/>
              </a:spcAft>
              <a:buClr>
                <a:schemeClr val="dk1"/>
              </a:buClr>
              <a:buSzPts val="2400"/>
              <a:buChar char="●"/>
            </a:pPr>
            <a:r>
              <a:rPr lang="fr" dirty="0"/>
              <a:t>Fusion is the combining of two small atoms such as Hydrogen or Helium to produce heavier atoms and energy. These reactions can release more energy than fission without producing as many radioactive byproducts.This reaction has not been commercially developed yet and is a serious research interest worldwide, due to its promise of nearly limitless, low-pollution, and non-proliferative energy.</a:t>
            </a:r>
            <a:endParaRPr dirty="0"/>
          </a:p>
          <a:p>
            <a:pPr marL="0" lvl="0" indent="0" rtl="0">
              <a:spcBef>
                <a:spcPts val="800"/>
              </a:spcBef>
              <a:spcAft>
                <a:spcPts val="0"/>
              </a:spcAft>
              <a:buNone/>
            </a:pPr>
            <a:endParaRPr dirty="0"/>
          </a:p>
        </p:txBody>
      </p:sp>
    </p:spTree>
    <p:extLst>
      <p:ext uri="{BB962C8B-B14F-4D97-AF65-F5344CB8AC3E}">
        <p14:creationId xmlns:p14="http://schemas.microsoft.com/office/powerpoint/2010/main" val="3661328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sz="2400" u="none" dirty="0">
                <a:solidFill>
                  <a:schemeClr val="tx1"/>
                </a:solidFill>
              </a:rPr>
              <a:t>Raw materials:Uranium is used in the process of fission because it's a </a:t>
            </a:r>
            <a:r>
              <a:rPr lang="fr" sz="2400" u="none" dirty="0">
                <a:solidFill>
                  <a:schemeClr val="tx1"/>
                </a:solidFill>
                <a:uFill>
                  <a:noFill/>
                </a:uFill>
                <a:hlinkClick r:id="rId3"/>
              </a:rPr>
              <a:t>naturally unstable</a:t>
            </a:r>
            <a:r>
              <a:rPr lang="fr" sz="2400" u="none" dirty="0">
                <a:solidFill>
                  <a:schemeClr val="tx1"/>
                </a:solidFill>
              </a:rPr>
              <a:t> element. This means that special precautions must be taken during the mining, transporting and storing of the uranium</a:t>
            </a:r>
            <a:endParaRPr sz="2400" u="none" dirty="0">
              <a:solidFill>
                <a:schemeClr val="tx1"/>
              </a:solidFill>
            </a:endParaRPr>
          </a:p>
          <a:p>
            <a:pPr marL="0" lvl="0" indent="0">
              <a:spcBef>
                <a:spcPts val="0"/>
              </a:spcBef>
              <a:spcAft>
                <a:spcPts val="0"/>
              </a:spcAft>
              <a:buNone/>
            </a:pPr>
            <a:endParaRPr sz="2400" u="none" dirty="0">
              <a:solidFill>
                <a:schemeClr val="tx1"/>
              </a:solidFill>
            </a:endParaRPr>
          </a:p>
          <a:p>
            <a:pPr marL="0" lvl="0" indent="0">
              <a:spcBef>
                <a:spcPts val="0"/>
              </a:spcBef>
              <a:spcAft>
                <a:spcPts val="0"/>
              </a:spcAft>
              <a:buNone/>
            </a:pPr>
            <a:r>
              <a:rPr lang="fr" sz="2400" u="none" dirty="0">
                <a:solidFill>
                  <a:schemeClr val="tx1"/>
                </a:solidFill>
              </a:rPr>
              <a:t>Water polluants: Nuclear fission chambers are </a:t>
            </a:r>
            <a:r>
              <a:rPr lang="fr" sz="2400" u="none" dirty="0">
                <a:solidFill>
                  <a:schemeClr val="tx1"/>
                </a:solidFill>
                <a:uFill>
                  <a:noFill/>
                </a:uFill>
                <a:hlinkClick r:id="rId4"/>
              </a:rPr>
              <a:t>cooled by water</a:t>
            </a:r>
            <a:r>
              <a:rPr lang="fr" sz="2400" u="none" dirty="0">
                <a:solidFill>
                  <a:schemeClr val="tx1"/>
                </a:solidFill>
              </a:rPr>
              <a:t>, in both the boiling water reactors </a:t>
            </a:r>
            <a:r>
              <a:rPr lang="fr" sz="2400" u="none" dirty="0">
                <a:solidFill>
                  <a:schemeClr val="tx1"/>
                </a:solidFill>
                <a:uFill>
                  <a:noFill/>
                </a:uFill>
                <a:hlinkClick r:id="rId5"/>
              </a:rPr>
              <a:t>(BWRs) and pressurized water reactors (PWRs)</a:t>
            </a:r>
            <a:r>
              <a:rPr lang="fr" sz="2400" u="none" dirty="0">
                <a:solidFill>
                  <a:schemeClr val="tx1"/>
                </a:solidFill>
              </a:rPr>
              <a:t>. In BWRs, water runs through the reactor core, so if there is any leakage of fuel, the water can get contaminated and is transported to the rest of system.</a:t>
            </a:r>
            <a:endParaRPr sz="2400" u="none" dirty="0">
              <a:solidFill>
                <a:schemeClr val="tx1"/>
              </a:solidFill>
            </a:endParaRPr>
          </a:p>
          <a:p>
            <a:pPr marL="0" lvl="0" indent="0" algn="just" rtl="0">
              <a:spcBef>
                <a:spcPts val="0"/>
              </a:spcBef>
              <a:spcAft>
                <a:spcPts val="0"/>
              </a:spcAft>
              <a:buNone/>
            </a:pPr>
            <a:endParaRPr sz="2400" u="none" dirty="0">
              <a:solidFill>
                <a:schemeClr val="tx1"/>
              </a:solidFill>
            </a:endParaRPr>
          </a:p>
          <a:p>
            <a:pPr marL="0" lvl="0" indent="0" algn="just" rtl="0">
              <a:spcBef>
                <a:spcPts val="1200"/>
              </a:spcBef>
              <a:spcAft>
                <a:spcPts val="0"/>
              </a:spcAft>
              <a:buClr>
                <a:schemeClr val="dk1"/>
              </a:buClr>
              <a:buSzPts val="1100"/>
              <a:buFont typeface="Arial"/>
              <a:buNone/>
            </a:pPr>
            <a:r>
              <a:rPr lang="fr" sz="2400" u="none" dirty="0">
                <a:solidFill>
                  <a:schemeClr val="tx1"/>
                </a:solidFill>
              </a:rPr>
              <a:t>Other pollutants released by nuclear plants are </a:t>
            </a:r>
            <a:r>
              <a:rPr lang="fr" sz="2400" u="none" dirty="0">
                <a:solidFill>
                  <a:schemeClr val="tx1"/>
                </a:solidFill>
                <a:uFill>
                  <a:noFill/>
                </a:uFill>
                <a:hlinkClick r:id="rId6"/>
              </a:rPr>
              <a:t>heavy metals</a:t>
            </a:r>
            <a:r>
              <a:rPr lang="fr" sz="2400" u="none" dirty="0">
                <a:solidFill>
                  <a:schemeClr val="tx1"/>
                </a:solidFill>
              </a:rPr>
              <a:t> and toxic pollutants</a:t>
            </a:r>
            <a:endParaRPr sz="2400" u="none" dirty="0">
              <a:solidFill>
                <a:schemeClr val="tx1"/>
              </a:solidFill>
            </a:endParaRPr>
          </a:p>
          <a:p>
            <a:pPr marL="0" lvl="0" indent="0" algn="just" rtl="0">
              <a:spcBef>
                <a:spcPts val="1200"/>
              </a:spcBef>
              <a:spcAft>
                <a:spcPts val="0"/>
              </a:spcAft>
              <a:buNone/>
            </a:pPr>
            <a:r>
              <a:rPr lang="fr" sz="2400" u="none" dirty="0">
                <a:solidFill>
                  <a:schemeClr val="tx1"/>
                </a:solidFill>
              </a:rPr>
              <a:t>When the uranium has finished splitting, the resulting radioactive byproducts need to be removed. While </a:t>
            </a:r>
            <a:r>
              <a:rPr lang="fr" sz="2400" u="none" dirty="0">
                <a:solidFill>
                  <a:schemeClr val="tx1"/>
                </a:solidFill>
                <a:uFill>
                  <a:noFill/>
                </a:uFill>
                <a:hlinkClick r:id="rId7"/>
              </a:rPr>
              <a:t>recycling efforts</a:t>
            </a:r>
            <a:r>
              <a:rPr lang="fr" sz="2400" u="none" dirty="0">
                <a:solidFill>
                  <a:schemeClr val="tx1"/>
                </a:solidFill>
              </a:rPr>
              <a:t> of this waste product have been undertaken in recent years, the </a:t>
            </a:r>
            <a:r>
              <a:rPr lang="fr" sz="2400" u="none" dirty="0">
                <a:solidFill>
                  <a:schemeClr val="tx1"/>
                </a:solidFill>
                <a:uFill>
                  <a:noFill/>
                </a:uFill>
                <a:hlinkClick r:id="rId8"/>
              </a:rPr>
              <a:t>storage</a:t>
            </a:r>
            <a:r>
              <a:rPr lang="fr" sz="2400" u="none" dirty="0">
                <a:solidFill>
                  <a:schemeClr val="tx1"/>
                </a:solidFill>
              </a:rPr>
              <a:t> of the by-product could lead to contamination through leaks or containment failures.</a:t>
            </a:r>
            <a:endParaRPr sz="2400" u="none" dirty="0">
              <a:solidFill>
                <a:schemeClr val="tx1"/>
              </a:solidFill>
            </a:endParaRPr>
          </a:p>
          <a:p>
            <a:pPr marL="0" lvl="0" indent="0" algn="just" rtl="0">
              <a:spcBef>
                <a:spcPts val="1200"/>
              </a:spcBef>
              <a:spcAft>
                <a:spcPts val="1200"/>
              </a:spcAft>
              <a:buClr>
                <a:schemeClr val="dk1"/>
              </a:buClr>
              <a:buSzPts val="1100"/>
              <a:buFont typeface="Arial"/>
              <a:buNone/>
            </a:pPr>
            <a:r>
              <a:rPr lang="fr" sz="2400" u="none" dirty="0">
                <a:solidFill>
                  <a:schemeClr val="tx1"/>
                </a:solidFill>
              </a:rPr>
              <a:t>Leaks: Nuclear reactors are built with several </a:t>
            </a:r>
            <a:r>
              <a:rPr lang="fr" sz="2400" u="none" dirty="0">
                <a:solidFill>
                  <a:schemeClr val="tx1"/>
                </a:solidFill>
                <a:uFill>
                  <a:noFill/>
                </a:uFill>
                <a:hlinkClick r:id="rId9"/>
              </a:rPr>
              <a:t>safety systems</a:t>
            </a:r>
            <a:r>
              <a:rPr lang="fr" sz="2400" u="none" dirty="0">
                <a:solidFill>
                  <a:schemeClr val="tx1"/>
                </a:solidFill>
              </a:rPr>
              <a:t> designed to contain the radiation given off in the fission process. When these safety systems are properly installed and maintained, they function adequately. When they are not maintained, have structural flaws or were improperly installed, a nuclear reactor could release harmful amounts of radiation into the environment during the process of regular use. If a containment field were to rupture suddenly, the resulting leak of radiation could be catastrophic.</a:t>
            </a:r>
            <a:endParaRPr sz="2400" u="none" dirty="0">
              <a:solidFill>
                <a:schemeClr val="tx1"/>
              </a:solidFill>
            </a:endParaRPr>
          </a:p>
        </p:txBody>
      </p:sp>
    </p:spTree>
    <p:extLst>
      <p:ext uri="{BB962C8B-B14F-4D97-AF65-F5344CB8AC3E}">
        <p14:creationId xmlns:p14="http://schemas.microsoft.com/office/powerpoint/2010/main" val="1209408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sz="2400"/>
              <a:t>To finish, this bar chart represents the number of operational reactors and reactors under construction in different parts of the world. Orange: Reactors under construction, Yellow: operational reactors. </a:t>
            </a:r>
            <a:r>
              <a:rPr lang="fr" sz="2400">
                <a:solidFill>
                  <a:schemeClr val="dk1"/>
                </a:solidFill>
              </a:rPr>
              <a:t>In North America, 118 reactors are operational whereas in Africa only 2 are operationals. Moreover, we can see that the parts that have the higher number of operational reactors are; North America, Western Europe, East Asia and Eastern and Central Europe. We can see that Asia is the part of the world which build the highest number of reactors. Globally, developing countries are looking to increase their number of nuclear reactors. Furthermore, the developed parts of the world don’t really continue to build reactors because they have already many of it.</a:t>
            </a:r>
            <a:endParaRPr sz="2400">
              <a:solidFill>
                <a:schemeClr val="dk1"/>
              </a:solidFill>
            </a:endParaRPr>
          </a:p>
          <a:p>
            <a:pPr marL="0" lvl="0" indent="0">
              <a:spcBef>
                <a:spcPts val="0"/>
              </a:spcBef>
              <a:spcAft>
                <a:spcPts val="0"/>
              </a:spcAft>
              <a:buNone/>
            </a:pPr>
            <a:endParaRPr/>
          </a:p>
        </p:txBody>
      </p:sp>
    </p:spTree>
    <p:extLst>
      <p:ext uri="{BB962C8B-B14F-4D97-AF65-F5344CB8AC3E}">
        <p14:creationId xmlns:p14="http://schemas.microsoft.com/office/powerpoint/2010/main" val="381682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38832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969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134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190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16013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36885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34508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90421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1911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07434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79355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sz="2400"/>
              <a:t>In this case this energy is derived from the earth, usually from magma conduits hot springs or hydrothermal circulation to spin turbins or heat buildings.</a:t>
            </a:r>
            <a:endParaRPr sz="2400"/>
          </a:p>
          <a:p>
            <a:pPr marL="0" lvl="0" indent="0">
              <a:spcBef>
                <a:spcPts val="0"/>
              </a:spcBef>
              <a:spcAft>
                <a:spcPts val="0"/>
              </a:spcAft>
              <a:buNone/>
            </a:pPr>
            <a:endParaRPr sz="2400"/>
          </a:p>
          <a:p>
            <a:pPr marL="0" lvl="0" indent="0">
              <a:spcBef>
                <a:spcPts val="0"/>
              </a:spcBef>
              <a:spcAft>
                <a:spcPts val="0"/>
              </a:spcAft>
              <a:buNone/>
            </a:pPr>
            <a:r>
              <a:rPr lang="fr" sz="2400"/>
              <a:t>Renewable energy have its advantages and drawbacks but they are more sustainable and respectful of the environment so it is a field to develop.</a:t>
            </a:r>
            <a:endParaRPr sz="2400"/>
          </a:p>
        </p:txBody>
      </p:sp>
    </p:spTree>
    <p:extLst>
      <p:ext uri="{BB962C8B-B14F-4D97-AF65-F5344CB8AC3E}">
        <p14:creationId xmlns:p14="http://schemas.microsoft.com/office/powerpoint/2010/main" val="2876635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47509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8112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4453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78571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sz="2400">
                <a:solidFill>
                  <a:schemeClr val="dk1"/>
                </a:solidFill>
              </a:rPr>
              <a:t>For you to have a global vision of the prediction of the energy consumption in 2035; here is a pie chart representing the US energy consumption in 2035. We can see that there is already around 70% of the US energy consumption is based on Fossil energies (coal, natural gas, oil), In 2035, the energy consumption would be  based on Renewables energies for 16% (so we double the pourcentage comparing to 2012) and almost 10% based on the nuclear energy. Renewables energies are going to be developed</a:t>
            </a:r>
            <a:endParaRPr sz="2400"/>
          </a:p>
        </p:txBody>
      </p:sp>
    </p:spTree>
    <p:extLst>
      <p:ext uri="{BB962C8B-B14F-4D97-AF65-F5344CB8AC3E}">
        <p14:creationId xmlns:p14="http://schemas.microsoft.com/office/powerpoint/2010/main" val="83790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9" name="Shape 3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33222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78058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728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sz="2400"/>
              <a:t>For you to have a global vision of the energy consumption; here is a pie chart representing the US energy consumption in 2012. More than 70% of the US energy consumption is based on Fossil energies (coal, natural gas, oil), only 8 % of the energy consumption is based on Renewables energies and almost 10% based on the nuclear energy. Fossil fuels are an important source of energy today. </a:t>
            </a:r>
            <a:endParaRPr sz="2400"/>
          </a:p>
        </p:txBody>
      </p:sp>
    </p:spTree>
    <p:extLst>
      <p:ext uri="{BB962C8B-B14F-4D97-AF65-F5344CB8AC3E}">
        <p14:creationId xmlns:p14="http://schemas.microsoft.com/office/powerpoint/2010/main" val="4162149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73059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0091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0573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33431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1988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Shape 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7" name="Shape 4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Shape 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Shape 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Shape 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Shape 3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Shape 3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Shape 4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Shape 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4" name="Shape 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fr"/>
              <a:t>‹N°›</a:t>
            </a:fld>
            <a:endParaRPr/>
          </a:p>
        </p:txBody>
      </p:sp>
      <p:pic>
        <p:nvPicPr>
          <p:cNvPr id="9" name="Shape 9"/>
          <p:cNvPicPr preferRelativeResize="0"/>
          <p:nvPr/>
        </p:nvPicPr>
        <p:blipFill>
          <a:blip r:embed="rId13">
            <a:alphaModFix amt="10000"/>
          </a:blip>
          <a:stretch>
            <a:fillRect/>
          </a:stretch>
        </p:blipFill>
        <p:spPr>
          <a:xfrm>
            <a:off x="0" y="6875"/>
            <a:ext cx="9144000" cy="5143500"/>
          </a:xfrm>
          <a:prstGeom prst="rect">
            <a:avLst/>
          </a:prstGeom>
          <a:noFill/>
          <a:ln>
            <a:noFill/>
          </a:ln>
          <a:effectLst>
            <a:outerShdw blurRad="57150" dist="19050" dir="5400000" algn="bl" rotWithShape="0">
              <a:srgbClr val="000000">
                <a:alpha val="50000"/>
              </a:srgbClr>
            </a:outerShdw>
          </a:effec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6937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fr" dirty="0" smtClean="0">
                <a:solidFill>
                  <a:srgbClr val="274E13"/>
                </a:solidFill>
                <a:latin typeface="Comic Sans MS"/>
                <a:ea typeface="Comic Sans MS"/>
                <a:cs typeface="Comic Sans MS"/>
                <a:sym typeface="Comic Sans MS"/>
              </a:rPr>
              <a:t>Energy </a:t>
            </a:r>
            <a:endParaRPr dirty="0">
              <a:solidFill>
                <a:srgbClr val="274E13"/>
              </a:solidFill>
              <a:latin typeface="Comic Sans MS"/>
              <a:ea typeface="Comic Sans MS"/>
              <a:cs typeface="Comic Sans MS"/>
              <a:sym typeface="Comic Sans MS"/>
            </a:endParaRPr>
          </a:p>
        </p:txBody>
      </p:sp>
      <p:sp>
        <p:nvSpPr>
          <p:cNvPr id="56" name="Shape 56"/>
          <p:cNvSpPr txBox="1">
            <a:spLocks noGrp="1"/>
          </p:cNvSpPr>
          <p:nvPr>
            <p:ph type="subTitle" idx="1"/>
          </p:nvPr>
        </p:nvSpPr>
        <p:spPr>
          <a:xfrm>
            <a:off x="0" y="4350900"/>
            <a:ext cx="9144000" cy="792600"/>
          </a:xfrm>
          <a:prstGeom prst="rect">
            <a:avLst/>
          </a:prstGeom>
        </p:spPr>
        <p:txBody>
          <a:bodyPr spcFirstLastPara="1" wrap="square" lIns="91425" tIns="91425" rIns="91425" bIns="91425" anchor="t" anchorCtr="0">
            <a:noAutofit/>
          </a:bodyPr>
          <a:lstStyle/>
          <a:p>
            <a:pPr marL="0" indent="0" algn="l"/>
            <a:r>
              <a:rPr lang="fr" sz="2000" dirty="0">
                <a:solidFill>
                  <a:srgbClr val="000000"/>
                </a:solidFill>
              </a:rPr>
              <a:t>Marie Niclas, Amélie Bois        		</a:t>
            </a:r>
            <a:r>
              <a:rPr lang="fr" sz="2000" dirty="0" smtClean="0">
                <a:solidFill>
                  <a:srgbClr val="000000"/>
                </a:solidFill>
              </a:rPr>
              <a:t>		         </a:t>
            </a:r>
            <a:r>
              <a:rPr lang="fr-FR" sz="2000" dirty="0" smtClean="0">
                <a:solidFill>
                  <a:srgbClr val="000000"/>
                </a:solidFill>
              </a:rPr>
              <a:t>ISARA </a:t>
            </a:r>
            <a:r>
              <a:rPr lang="fr-FR" sz="2000" dirty="0">
                <a:solidFill>
                  <a:srgbClr val="000000"/>
                </a:solidFill>
              </a:rPr>
              <a:t>2018</a:t>
            </a:r>
          </a:p>
          <a:p>
            <a:pPr marL="0" lvl="0" indent="0" algn="l">
              <a:spcBef>
                <a:spcPts val="0"/>
              </a:spcBef>
              <a:spcAft>
                <a:spcPts val="0"/>
              </a:spcAft>
              <a:buNone/>
            </a:pPr>
            <a:r>
              <a:rPr lang="fr" sz="2000" dirty="0">
                <a:solidFill>
                  <a:srgbClr val="000000"/>
                </a:solidFill>
              </a:rPr>
              <a:t>							</a:t>
            </a:r>
            <a:r>
              <a:rPr lang="fr" sz="2000" dirty="0" smtClean="0">
                <a:solidFill>
                  <a:srgbClr val="000000"/>
                </a:solidFill>
              </a:rPr>
              <a:t>					</a:t>
            </a:r>
            <a:endParaRPr sz="2000" dirty="0">
              <a:solidFill>
                <a:srgbClr val="000000"/>
              </a:solidFill>
            </a:endParaRPr>
          </a:p>
        </p:txBody>
      </p:sp>
      <p:sp>
        <p:nvSpPr>
          <p:cNvPr id="57" name="Shape 57"/>
          <p:cNvSpPr txBox="1"/>
          <p:nvPr/>
        </p:nvSpPr>
        <p:spPr>
          <a:xfrm>
            <a:off x="94150" y="0"/>
            <a:ext cx="1965600" cy="612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2000"/>
              <a:t>19/03/2018</a:t>
            </a:r>
            <a:endParaRPr sz="2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latin typeface="Comfortaa"/>
                <a:ea typeface="Comfortaa"/>
                <a:cs typeface="Comfortaa"/>
                <a:sym typeface="Comfortaa"/>
              </a:rPr>
              <a:t>2. Fossil fuels </a:t>
            </a:r>
            <a:endParaRPr>
              <a:latin typeface="Comfortaa"/>
              <a:ea typeface="Comfortaa"/>
              <a:cs typeface="Comfortaa"/>
              <a:sym typeface="Comfortaa"/>
            </a:endParaRPr>
          </a:p>
          <a:p>
            <a:pPr marL="0" lvl="0" indent="0">
              <a:spcBef>
                <a:spcPts val="0"/>
              </a:spcBef>
              <a:spcAft>
                <a:spcPts val="0"/>
              </a:spcAft>
              <a:buClr>
                <a:schemeClr val="dk1"/>
              </a:buClr>
              <a:buSzPts val="1100"/>
              <a:buFont typeface="Arial"/>
              <a:buNone/>
            </a:pPr>
            <a:r>
              <a:rPr lang="fr" sz="1800">
                <a:latin typeface="Comfortaa"/>
                <a:ea typeface="Comfortaa"/>
                <a:cs typeface="Comfortaa"/>
                <a:sym typeface="Comfortaa"/>
              </a:rPr>
              <a:t>E. Advantages &amp; Drawbacks</a:t>
            </a:r>
            <a:endParaRPr sz="1800">
              <a:latin typeface="Comfortaa"/>
              <a:ea typeface="Comfortaa"/>
              <a:cs typeface="Comfortaa"/>
              <a:sym typeface="Comfortaa"/>
            </a:endParaRPr>
          </a:p>
          <a:p>
            <a:pPr marL="0" lvl="0" indent="0">
              <a:spcBef>
                <a:spcPts val="0"/>
              </a:spcBef>
              <a:spcAft>
                <a:spcPts val="0"/>
              </a:spcAft>
              <a:buNone/>
            </a:pPr>
            <a:endParaRPr/>
          </a:p>
        </p:txBody>
      </p:sp>
      <p:sp>
        <p:nvSpPr>
          <p:cNvPr id="141" name="Shape 141"/>
          <p:cNvSpPr txBox="1">
            <a:spLocks noGrp="1"/>
          </p:cNvSpPr>
          <p:nvPr>
            <p:ph type="body" idx="1"/>
          </p:nvPr>
        </p:nvSpPr>
        <p:spPr>
          <a:xfrm>
            <a:off x="311700" y="1195050"/>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b="1" dirty="0">
              <a:solidFill>
                <a:schemeClr val="dk1"/>
              </a:solidFill>
            </a:endParaRPr>
          </a:p>
          <a:p>
            <a:pPr marL="0" indent="457200">
              <a:spcBef>
                <a:spcPts val="1600"/>
              </a:spcBef>
              <a:buClr>
                <a:schemeClr val="dk1"/>
              </a:buClr>
              <a:buSzPts val="1100"/>
              <a:buNone/>
            </a:pPr>
            <a:r>
              <a:rPr lang="fr" b="1" dirty="0">
                <a:solidFill>
                  <a:schemeClr val="dk1"/>
                </a:solidFill>
              </a:rPr>
              <a:t>Advantages 				</a:t>
            </a:r>
            <a:r>
              <a:rPr lang="fr-FR" b="1" dirty="0" smtClean="0">
                <a:solidFill>
                  <a:schemeClr val="dk1"/>
                </a:solidFill>
              </a:rPr>
              <a:t>Drawbacks</a:t>
            </a:r>
            <a:r>
              <a:rPr lang="fr" b="1" dirty="0">
                <a:solidFill>
                  <a:schemeClr val="dk1"/>
                </a:solidFill>
              </a:rPr>
              <a:t>			</a:t>
            </a:r>
            <a:endParaRPr dirty="0"/>
          </a:p>
        </p:txBody>
      </p:sp>
      <p:cxnSp>
        <p:nvCxnSpPr>
          <p:cNvPr id="142" name="Shape 142"/>
          <p:cNvCxnSpPr/>
          <p:nvPr/>
        </p:nvCxnSpPr>
        <p:spPr>
          <a:xfrm>
            <a:off x="4019625" y="1898425"/>
            <a:ext cx="23400" cy="1924500"/>
          </a:xfrm>
          <a:prstGeom prst="straightConnector1">
            <a:avLst/>
          </a:prstGeom>
          <a:noFill/>
          <a:ln w="76200" cap="flat" cmpd="sng">
            <a:solidFill>
              <a:srgbClr val="000000"/>
            </a:solidFill>
            <a:prstDash val="solid"/>
            <a:round/>
            <a:headEnd type="none" w="med" len="med"/>
            <a:tailEnd type="none" w="med" len="med"/>
          </a:ln>
        </p:spPr>
      </p:cxnSp>
      <p:sp>
        <p:nvSpPr>
          <p:cNvPr id="143" name="Shape 143"/>
          <p:cNvSpPr txBox="1"/>
          <p:nvPr/>
        </p:nvSpPr>
        <p:spPr>
          <a:xfrm>
            <a:off x="4331800" y="2150425"/>
            <a:ext cx="3634800" cy="1420500"/>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fr" sz="1600"/>
              <a:t>Main cause of Greenhouse effect, Global Warming</a:t>
            </a:r>
            <a:endParaRPr sz="1600"/>
          </a:p>
          <a:p>
            <a:pPr marL="457200" lvl="0" indent="-330200" rtl="0">
              <a:spcBef>
                <a:spcPts val="0"/>
              </a:spcBef>
              <a:spcAft>
                <a:spcPts val="0"/>
              </a:spcAft>
              <a:buSzPts val="1600"/>
              <a:buChar char="-"/>
            </a:pPr>
            <a:r>
              <a:rPr lang="fr" sz="1600"/>
              <a:t>Production of sulphur dioxide engendering acid rains</a:t>
            </a:r>
            <a:endParaRPr sz="1600"/>
          </a:p>
          <a:p>
            <a:pPr marL="457200" lvl="0" indent="-330200">
              <a:spcBef>
                <a:spcPts val="0"/>
              </a:spcBef>
              <a:spcAft>
                <a:spcPts val="0"/>
              </a:spcAft>
              <a:buSzPts val="1600"/>
              <a:buChar char="-"/>
            </a:pPr>
            <a:r>
              <a:rPr lang="fr" sz="1600"/>
              <a:t>Coal mining: one of the most dangerous work</a:t>
            </a:r>
            <a:endParaRPr sz="1600"/>
          </a:p>
        </p:txBody>
      </p:sp>
      <p:sp>
        <p:nvSpPr>
          <p:cNvPr id="144" name="Shape 144"/>
          <p:cNvSpPr txBox="1"/>
          <p:nvPr/>
        </p:nvSpPr>
        <p:spPr>
          <a:xfrm>
            <a:off x="240438" y="2150425"/>
            <a:ext cx="3634800" cy="1420500"/>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fr" sz="1600" dirty="0"/>
              <a:t>Stations in any location</a:t>
            </a:r>
            <a:endParaRPr sz="1600" dirty="0"/>
          </a:p>
          <a:p>
            <a:pPr marL="457200" lvl="0" indent="-330200" rtl="0">
              <a:spcBef>
                <a:spcPts val="0"/>
              </a:spcBef>
              <a:spcAft>
                <a:spcPts val="0"/>
              </a:spcAft>
              <a:buSzPts val="1600"/>
              <a:buChar char="-"/>
            </a:pPr>
            <a:r>
              <a:rPr lang="fr" sz="1600" dirty="0"/>
              <a:t>Generation of a huge amount of electricity in a single place</a:t>
            </a:r>
            <a:endParaRPr sz="1600" dirty="0"/>
          </a:p>
          <a:p>
            <a:pPr marL="0" lvl="0" indent="0" rtl="0">
              <a:spcBef>
                <a:spcPts val="0"/>
              </a:spcBef>
              <a:spcAft>
                <a:spcPts val="0"/>
              </a:spcAft>
              <a:buNone/>
            </a:pPr>
            <a:endParaRPr sz="1600" dirty="0"/>
          </a:p>
        </p:txBody>
      </p:sp>
      <p:pic>
        <p:nvPicPr>
          <p:cNvPr id="145" name="Shape 145" descr="Résultat de recherche d'images pour &quot;fossil fuel station&quot;"/>
          <p:cNvPicPr preferRelativeResize="0"/>
          <p:nvPr/>
        </p:nvPicPr>
        <p:blipFill rotWithShape="1">
          <a:blip r:embed="rId3">
            <a:alphaModFix/>
          </a:blip>
          <a:srcRect l="-25175" t="-46908" r="-18275" b="3457"/>
          <a:stretch/>
        </p:blipFill>
        <p:spPr>
          <a:xfrm>
            <a:off x="68887" y="2372201"/>
            <a:ext cx="3527951" cy="2331424"/>
          </a:xfrm>
          <a:prstGeom prst="rect">
            <a:avLst/>
          </a:prstGeom>
          <a:noFill/>
          <a:ln>
            <a:noFill/>
          </a:ln>
        </p:spPr>
      </p:pic>
      <p:sp>
        <p:nvSpPr>
          <p:cNvPr id="146" name="Shape 146"/>
          <p:cNvSpPr txBox="1"/>
          <p:nvPr/>
        </p:nvSpPr>
        <p:spPr>
          <a:xfrm>
            <a:off x="676525" y="4788775"/>
            <a:ext cx="3095100" cy="22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900"/>
              <a:t>Figure : Fossil fuel Station ( </a:t>
            </a:r>
            <a:r>
              <a:rPr lang="fr" sz="900" i="1"/>
              <a:t>Government technology)</a:t>
            </a:r>
            <a:endParaRPr sz="900"/>
          </a:p>
        </p:txBody>
      </p:sp>
      <p:pic>
        <p:nvPicPr>
          <p:cNvPr id="147" name="Shape 147"/>
          <p:cNvPicPr preferRelativeResize="0"/>
          <p:nvPr/>
        </p:nvPicPr>
        <p:blipFill>
          <a:blip r:embed="rId4">
            <a:alphaModFix/>
          </a:blip>
          <a:stretch>
            <a:fillRect/>
          </a:stretch>
        </p:blipFill>
        <p:spPr>
          <a:xfrm>
            <a:off x="6595325" y="3615050"/>
            <a:ext cx="2145200" cy="1297846"/>
          </a:xfrm>
          <a:prstGeom prst="rect">
            <a:avLst/>
          </a:prstGeom>
          <a:noFill/>
          <a:ln>
            <a:noFill/>
          </a:ln>
        </p:spPr>
      </p:pic>
      <p:sp>
        <p:nvSpPr>
          <p:cNvPr id="148" name="Shape 148"/>
          <p:cNvSpPr txBox="1"/>
          <p:nvPr/>
        </p:nvSpPr>
        <p:spPr>
          <a:xfrm>
            <a:off x="4974675" y="4378225"/>
            <a:ext cx="1530600" cy="483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900"/>
              <a:t>Figure: Man in a coal mine (Alamy)</a:t>
            </a:r>
            <a:endParaRPr sz="900"/>
          </a:p>
        </p:txBody>
      </p:sp>
      <p:pic>
        <p:nvPicPr>
          <p:cNvPr id="149" name="Shape 149" descr="Résultat de recherche d'images pour &quot;sulphur dioxide&quot;"/>
          <p:cNvPicPr preferRelativeResize="0"/>
          <p:nvPr/>
        </p:nvPicPr>
        <p:blipFill>
          <a:blip r:embed="rId5">
            <a:alphaModFix/>
          </a:blip>
          <a:stretch>
            <a:fillRect/>
          </a:stretch>
        </p:blipFill>
        <p:spPr>
          <a:xfrm>
            <a:off x="6505274" y="31350"/>
            <a:ext cx="2609500" cy="1867087"/>
          </a:xfrm>
          <a:prstGeom prst="rect">
            <a:avLst/>
          </a:prstGeom>
          <a:noFill/>
          <a:ln>
            <a:noFill/>
          </a:ln>
        </p:spPr>
      </p:pic>
      <p:sp>
        <p:nvSpPr>
          <p:cNvPr id="150" name="Shape 150"/>
          <p:cNvSpPr txBox="1"/>
          <p:nvPr/>
        </p:nvSpPr>
        <p:spPr>
          <a:xfrm>
            <a:off x="4783350" y="208675"/>
            <a:ext cx="1587000"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900"/>
              <a:t>Figure: Warning picture about sulphur dioxide (</a:t>
            </a:r>
            <a:r>
              <a:rPr lang="fr" sz="900" i="1"/>
              <a:t>Worldpress)</a:t>
            </a:r>
            <a:endParaRPr sz="900" i="1"/>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latin typeface="Comfortaa"/>
                <a:ea typeface="Comfortaa"/>
                <a:cs typeface="Comfortaa"/>
                <a:sym typeface="Comfortaa"/>
              </a:rPr>
              <a:t>3. The nuclear energy</a:t>
            </a:r>
            <a:endParaRPr>
              <a:latin typeface="Comfortaa"/>
              <a:ea typeface="Comfortaa"/>
              <a:cs typeface="Comfortaa"/>
              <a:sym typeface="Comfortaa"/>
            </a:endParaRPr>
          </a:p>
          <a:p>
            <a:pPr marL="0" lvl="0" indent="0">
              <a:spcBef>
                <a:spcPts val="0"/>
              </a:spcBef>
              <a:spcAft>
                <a:spcPts val="0"/>
              </a:spcAft>
              <a:buClr>
                <a:schemeClr val="dk1"/>
              </a:buClr>
              <a:buSzPts val="1100"/>
              <a:buFont typeface="Arial"/>
              <a:buNone/>
            </a:pPr>
            <a:r>
              <a:rPr lang="fr" sz="1800">
                <a:latin typeface="Comfortaa"/>
                <a:ea typeface="Comfortaa"/>
                <a:cs typeface="Comfortaa"/>
                <a:sym typeface="Comfortaa"/>
              </a:rPr>
              <a:t>A. Definition</a:t>
            </a:r>
            <a:endParaRPr>
              <a:latin typeface="Comfortaa"/>
              <a:ea typeface="Comfortaa"/>
              <a:cs typeface="Comfortaa"/>
              <a:sym typeface="Comfortaa"/>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solidFill>
                <a:srgbClr val="000000"/>
              </a:solidFill>
            </a:endParaRPr>
          </a:p>
          <a:p>
            <a:pPr marL="0" lvl="0" indent="0">
              <a:spcBef>
                <a:spcPts val="1600"/>
              </a:spcBef>
              <a:spcAft>
                <a:spcPts val="1600"/>
              </a:spcAft>
              <a:buNone/>
            </a:pPr>
            <a:r>
              <a:rPr lang="fr">
                <a:solidFill>
                  <a:srgbClr val="000000"/>
                </a:solidFill>
              </a:rPr>
              <a:t>Energy coming </a:t>
            </a:r>
            <a:br>
              <a:rPr lang="fr">
                <a:solidFill>
                  <a:srgbClr val="000000"/>
                </a:solidFill>
              </a:rPr>
            </a:br>
            <a:r>
              <a:rPr lang="fr">
                <a:solidFill>
                  <a:srgbClr val="000000"/>
                </a:solidFill>
              </a:rPr>
              <a:t>from the nucleus </a:t>
            </a:r>
            <a:br>
              <a:rPr lang="fr">
                <a:solidFill>
                  <a:srgbClr val="000000"/>
                </a:solidFill>
              </a:rPr>
            </a:br>
            <a:r>
              <a:rPr lang="fr">
                <a:solidFill>
                  <a:srgbClr val="000000"/>
                </a:solidFill>
              </a:rPr>
              <a:t>of the atom.</a:t>
            </a:r>
            <a:endParaRPr>
              <a:solidFill>
                <a:srgbClr val="000000"/>
              </a:solidFill>
            </a:endParaRPr>
          </a:p>
        </p:txBody>
      </p:sp>
      <p:pic>
        <p:nvPicPr>
          <p:cNvPr id="157" name="Shape 157"/>
          <p:cNvPicPr preferRelativeResize="0"/>
          <p:nvPr/>
        </p:nvPicPr>
        <p:blipFill rotWithShape="1">
          <a:blip r:embed="rId3">
            <a:alphaModFix/>
          </a:blip>
          <a:srcRect l="12607" r="14388"/>
          <a:stretch/>
        </p:blipFill>
        <p:spPr>
          <a:xfrm>
            <a:off x="3575300" y="1096900"/>
            <a:ext cx="4793602" cy="3693600"/>
          </a:xfrm>
          <a:prstGeom prst="rect">
            <a:avLst/>
          </a:prstGeom>
          <a:noFill/>
          <a:ln>
            <a:noFill/>
          </a:ln>
        </p:spPr>
      </p:pic>
      <p:sp>
        <p:nvSpPr>
          <p:cNvPr id="158" name="Shape 158"/>
          <p:cNvSpPr txBox="1"/>
          <p:nvPr/>
        </p:nvSpPr>
        <p:spPr>
          <a:xfrm>
            <a:off x="3677825" y="4802175"/>
            <a:ext cx="4590300" cy="23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a:t>Figure: nuclear power plant</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4" name="Shape 1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65" name="Shape 165"/>
          <p:cNvPicPr preferRelativeResize="0"/>
          <p:nvPr/>
        </p:nvPicPr>
        <p:blipFill>
          <a:blip r:embed="rId3">
            <a:alphaModFix/>
          </a:blip>
          <a:stretch>
            <a:fillRect/>
          </a:stretch>
        </p:blipFill>
        <p:spPr>
          <a:xfrm>
            <a:off x="0" y="30236"/>
            <a:ext cx="9143999" cy="5083028"/>
          </a:xfrm>
          <a:prstGeom prst="rect">
            <a:avLst/>
          </a:prstGeom>
          <a:noFill/>
          <a:ln>
            <a:noFill/>
          </a:ln>
        </p:spPr>
      </p:pic>
      <p:sp>
        <p:nvSpPr>
          <p:cNvPr id="166" name="Shape 166"/>
          <p:cNvSpPr txBox="1"/>
          <p:nvPr/>
        </p:nvSpPr>
        <p:spPr>
          <a:xfrm>
            <a:off x="58850" y="4825700"/>
            <a:ext cx="3330900" cy="28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a:t>Figure: Representation of an atom </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1059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a:latin typeface="Comfortaa"/>
                <a:ea typeface="Comfortaa"/>
                <a:cs typeface="Comfortaa"/>
                <a:sym typeface="Comfortaa"/>
              </a:rPr>
              <a:t>2. The nuclear energy</a:t>
            </a:r>
            <a:endParaRPr>
              <a:latin typeface="Comfortaa"/>
              <a:ea typeface="Comfortaa"/>
              <a:cs typeface="Comfortaa"/>
              <a:sym typeface="Comfortaa"/>
            </a:endParaRPr>
          </a:p>
          <a:p>
            <a:pPr marL="0" lvl="0" indent="0" rtl="0">
              <a:spcBef>
                <a:spcPts val="0"/>
              </a:spcBef>
              <a:spcAft>
                <a:spcPts val="0"/>
              </a:spcAft>
              <a:buNone/>
            </a:pPr>
            <a:r>
              <a:rPr lang="fr"/>
              <a:t>B. History...</a:t>
            </a:r>
            <a:endParaRPr/>
          </a:p>
        </p:txBody>
      </p:sp>
      <p:sp>
        <p:nvSpPr>
          <p:cNvPr id="172" name="Shape 172"/>
          <p:cNvSpPr txBox="1">
            <a:spLocks noGrp="1"/>
          </p:cNvSpPr>
          <p:nvPr>
            <p:ph type="body" idx="1"/>
          </p:nvPr>
        </p:nvSpPr>
        <p:spPr>
          <a:xfrm>
            <a:off x="440100" y="967950"/>
            <a:ext cx="8520600" cy="3416400"/>
          </a:xfrm>
          <a:prstGeom prst="rect">
            <a:avLst/>
          </a:prstGeom>
        </p:spPr>
        <p:txBody>
          <a:bodyPr spcFirstLastPara="1" wrap="square" lIns="91425" tIns="91425" rIns="91425" bIns="91425" anchor="t" anchorCtr="0">
            <a:noAutofit/>
          </a:bodyPr>
          <a:lstStyle/>
          <a:p>
            <a:pPr marL="457200" lvl="0" indent="-406400" rtl="0">
              <a:lnSpc>
                <a:spcPct val="100000"/>
              </a:lnSpc>
              <a:spcBef>
                <a:spcPts val="0"/>
              </a:spcBef>
              <a:spcAft>
                <a:spcPts val="0"/>
              </a:spcAft>
              <a:buClr>
                <a:schemeClr val="dk1"/>
              </a:buClr>
              <a:buSzPts val="2800"/>
              <a:buChar char="●"/>
            </a:pPr>
            <a:r>
              <a:rPr lang="fr" sz="2800" dirty="0">
                <a:solidFill>
                  <a:schemeClr val="dk1"/>
                </a:solidFill>
              </a:rPr>
              <a:t>E=MC²    		</a:t>
            </a:r>
            <a:r>
              <a:rPr lang="fr" sz="2800" dirty="0" smtClean="0">
                <a:solidFill>
                  <a:schemeClr val="dk1"/>
                </a:solidFill>
              </a:rPr>
              <a:t>Einstein </a:t>
            </a:r>
            <a:r>
              <a:rPr lang="fr" sz="2800" dirty="0">
                <a:solidFill>
                  <a:schemeClr val="dk1"/>
                </a:solidFill>
              </a:rPr>
              <a:t>1905 </a:t>
            </a:r>
            <a:endParaRPr sz="2800" dirty="0">
              <a:solidFill>
                <a:schemeClr val="dk1"/>
              </a:solidFill>
            </a:endParaRPr>
          </a:p>
          <a:p>
            <a:pPr marL="0" lvl="0" indent="0" rtl="0">
              <a:lnSpc>
                <a:spcPct val="100000"/>
              </a:lnSpc>
              <a:spcBef>
                <a:spcPts val="0"/>
              </a:spcBef>
              <a:spcAft>
                <a:spcPts val="0"/>
              </a:spcAft>
              <a:buNone/>
            </a:pPr>
            <a:endParaRPr sz="2800" dirty="0">
              <a:solidFill>
                <a:schemeClr val="dk1"/>
              </a:solidFill>
            </a:endParaRPr>
          </a:p>
          <a:p>
            <a:pPr marL="457200" lvl="0" indent="-406400" algn="just" rtl="0">
              <a:spcBef>
                <a:spcPts val="0"/>
              </a:spcBef>
              <a:spcAft>
                <a:spcPts val="0"/>
              </a:spcAft>
              <a:buClr>
                <a:schemeClr val="dk1"/>
              </a:buClr>
              <a:buSzPts val="2800"/>
              <a:buChar char="●"/>
            </a:pPr>
            <a:r>
              <a:rPr lang="fr" sz="2800" dirty="0">
                <a:solidFill>
                  <a:schemeClr val="dk1"/>
                </a:solidFill>
              </a:rPr>
              <a:t>1930s and ’40s 	</a:t>
            </a:r>
            <a:r>
              <a:rPr lang="fr" sz="2800" dirty="0" smtClean="0">
                <a:solidFill>
                  <a:schemeClr val="dk1"/>
                </a:solidFill>
              </a:rPr>
              <a:t>Discovery </a:t>
            </a:r>
            <a:r>
              <a:rPr lang="fr" sz="2800" dirty="0">
                <a:solidFill>
                  <a:schemeClr val="dk1"/>
                </a:solidFill>
              </a:rPr>
              <a:t>of this Energy</a:t>
            </a:r>
            <a:endParaRPr sz="2800" dirty="0">
              <a:solidFill>
                <a:schemeClr val="dk1"/>
              </a:solidFill>
            </a:endParaRPr>
          </a:p>
          <a:p>
            <a:pPr marL="0" lvl="0" indent="0" algn="just" rtl="0">
              <a:spcBef>
                <a:spcPts val="800"/>
              </a:spcBef>
              <a:spcAft>
                <a:spcPts val="0"/>
              </a:spcAft>
              <a:buNone/>
            </a:pPr>
            <a:endParaRPr sz="2800" dirty="0">
              <a:solidFill>
                <a:schemeClr val="dk1"/>
              </a:solidFill>
            </a:endParaRPr>
          </a:p>
          <a:p>
            <a:pPr marL="457200" lvl="0" indent="-406400" algn="just" rtl="0">
              <a:spcBef>
                <a:spcPts val="800"/>
              </a:spcBef>
              <a:spcAft>
                <a:spcPts val="0"/>
              </a:spcAft>
              <a:buClr>
                <a:schemeClr val="dk1"/>
              </a:buClr>
              <a:buSzPts val="2800"/>
              <a:buChar char="●"/>
            </a:pPr>
            <a:r>
              <a:rPr lang="fr" sz="2800" dirty="0">
                <a:solidFill>
                  <a:schemeClr val="dk1"/>
                </a:solidFill>
              </a:rPr>
              <a:t>End of World War </a:t>
            </a:r>
            <a:r>
              <a:rPr lang="fr" sz="2800" dirty="0" smtClean="0">
                <a:solidFill>
                  <a:schemeClr val="dk1"/>
                </a:solidFill>
              </a:rPr>
              <a:t>II</a:t>
            </a:r>
            <a:r>
              <a:rPr lang="fr" sz="1100" dirty="0" smtClean="0">
                <a:solidFill>
                  <a:schemeClr val="dk1"/>
                </a:solidFill>
              </a:rPr>
              <a:t> </a:t>
            </a:r>
            <a:r>
              <a:rPr lang="fr" sz="1100" dirty="0">
                <a:solidFill>
                  <a:schemeClr val="dk1"/>
                </a:solidFill>
              </a:rPr>
              <a:t>	</a:t>
            </a:r>
            <a:r>
              <a:rPr lang="fr" sz="1100" dirty="0" smtClean="0">
                <a:solidFill>
                  <a:schemeClr val="dk1"/>
                </a:solidFill>
              </a:rPr>
              <a:t> </a:t>
            </a:r>
            <a:r>
              <a:rPr lang="fr" sz="2800" dirty="0" smtClean="0">
                <a:solidFill>
                  <a:schemeClr val="dk1"/>
                </a:solidFill>
              </a:rPr>
              <a:t>Nuclear </a:t>
            </a:r>
            <a:r>
              <a:rPr lang="fr" sz="2800" dirty="0">
                <a:solidFill>
                  <a:schemeClr val="dk1"/>
                </a:solidFill>
              </a:rPr>
              <a:t>navy…</a:t>
            </a:r>
            <a:endParaRPr sz="2800" dirty="0">
              <a:solidFill>
                <a:schemeClr val="dk1"/>
              </a:solidFill>
            </a:endParaRPr>
          </a:p>
          <a:p>
            <a:pPr marL="0" lvl="0" indent="0" algn="just" rtl="0">
              <a:spcBef>
                <a:spcPts val="800"/>
              </a:spcBef>
              <a:spcAft>
                <a:spcPts val="0"/>
              </a:spcAft>
              <a:buNone/>
            </a:pPr>
            <a:endParaRPr sz="2800" dirty="0">
              <a:solidFill>
                <a:schemeClr val="dk1"/>
              </a:solidFill>
            </a:endParaRPr>
          </a:p>
          <a:p>
            <a:pPr marL="457200" lvl="0" indent="-406400" algn="just" rtl="0">
              <a:spcBef>
                <a:spcPts val="800"/>
              </a:spcBef>
              <a:spcAft>
                <a:spcPts val="0"/>
              </a:spcAft>
              <a:buClr>
                <a:schemeClr val="dk1"/>
              </a:buClr>
              <a:buSzPts val="2800"/>
              <a:buChar char="●"/>
            </a:pPr>
            <a:r>
              <a:rPr lang="fr" sz="2800" dirty="0">
                <a:solidFill>
                  <a:schemeClr val="dk1"/>
                </a:solidFill>
              </a:rPr>
              <a:t>Today 			</a:t>
            </a:r>
            <a:r>
              <a:rPr lang="fr" sz="2800" dirty="0" smtClean="0">
                <a:solidFill>
                  <a:schemeClr val="dk1"/>
                </a:solidFill>
              </a:rPr>
              <a:t>400 </a:t>
            </a:r>
            <a:r>
              <a:rPr lang="fr" sz="2800" dirty="0">
                <a:solidFill>
                  <a:schemeClr val="dk1"/>
                </a:solidFill>
              </a:rPr>
              <a:t>reactors</a:t>
            </a:r>
            <a:endParaRPr sz="2800" dirty="0">
              <a:solidFill>
                <a:schemeClr val="dk1"/>
              </a:solidFill>
            </a:endParaRPr>
          </a:p>
          <a:p>
            <a:pPr marL="0" lvl="0" indent="0" algn="just" rtl="0">
              <a:spcBef>
                <a:spcPts val="800"/>
              </a:spcBef>
              <a:spcAft>
                <a:spcPts val="800"/>
              </a:spcAft>
              <a:buNone/>
            </a:pPr>
            <a:endParaRPr sz="2800" dirty="0">
              <a:solidFill>
                <a:schemeClr val="dk1"/>
              </a:solidFill>
            </a:endParaRPr>
          </a:p>
        </p:txBody>
      </p:sp>
      <p:pic>
        <p:nvPicPr>
          <p:cNvPr id="173" name="Shape 173"/>
          <p:cNvPicPr preferRelativeResize="0"/>
          <p:nvPr/>
        </p:nvPicPr>
        <p:blipFill>
          <a:blip r:embed="rId3">
            <a:alphaModFix/>
          </a:blip>
          <a:stretch>
            <a:fillRect/>
          </a:stretch>
        </p:blipFill>
        <p:spPr>
          <a:xfrm>
            <a:off x="7127888" y="0"/>
            <a:ext cx="1679250" cy="1679250"/>
          </a:xfrm>
          <a:prstGeom prst="rect">
            <a:avLst/>
          </a:prstGeom>
          <a:noFill/>
          <a:ln>
            <a:noFill/>
          </a:ln>
        </p:spPr>
      </p:pic>
      <p:pic>
        <p:nvPicPr>
          <p:cNvPr id="174" name="Shape 174"/>
          <p:cNvPicPr preferRelativeResize="0"/>
          <p:nvPr/>
        </p:nvPicPr>
        <p:blipFill>
          <a:blip r:embed="rId4">
            <a:alphaModFix/>
          </a:blip>
          <a:stretch>
            <a:fillRect/>
          </a:stretch>
        </p:blipFill>
        <p:spPr>
          <a:xfrm>
            <a:off x="7102725" y="2578350"/>
            <a:ext cx="1729574" cy="1729574"/>
          </a:xfrm>
          <a:prstGeom prst="rect">
            <a:avLst/>
          </a:prstGeom>
          <a:noFill/>
          <a:ln>
            <a:noFill/>
          </a:ln>
        </p:spPr>
      </p:pic>
      <p:pic>
        <p:nvPicPr>
          <p:cNvPr id="175" name="Shape 175"/>
          <p:cNvPicPr preferRelativeResize="0"/>
          <p:nvPr/>
        </p:nvPicPr>
        <p:blipFill>
          <a:blip r:embed="rId5">
            <a:alphaModFix/>
          </a:blip>
          <a:stretch>
            <a:fillRect/>
          </a:stretch>
        </p:blipFill>
        <p:spPr>
          <a:xfrm>
            <a:off x="2543503" y="3495353"/>
            <a:ext cx="1445875" cy="1335050"/>
          </a:xfrm>
          <a:prstGeom prst="rect">
            <a:avLst/>
          </a:prstGeom>
          <a:noFill/>
          <a:ln>
            <a:noFill/>
          </a:ln>
        </p:spPr>
      </p:pic>
      <p:sp>
        <p:nvSpPr>
          <p:cNvPr id="176" name="Shape 176"/>
          <p:cNvSpPr txBox="1"/>
          <p:nvPr/>
        </p:nvSpPr>
        <p:spPr>
          <a:xfrm>
            <a:off x="6978600" y="1679250"/>
            <a:ext cx="2165400" cy="282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a:t>Figure: Albert Einstein</a:t>
            </a:r>
            <a:endParaRPr/>
          </a:p>
        </p:txBody>
      </p:sp>
      <p:sp>
        <p:nvSpPr>
          <p:cNvPr id="177" name="Shape 177"/>
          <p:cNvSpPr txBox="1"/>
          <p:nvPr/>
        </p:nvSpPr>
        <p:spPr>
          <a:xfrm>
            <a:off x="6967013" y="4307925"/>
            <a:ext cx="2001000" cy="282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Nuclear Navy</a:t>
            </a:r>
            <a:endParaRPr/>
          </a:p>
        </p:txBody>
      </p:sp>
      <p:sp>
        <p:nvSpPr>
          <p:cNvPr id="178" name="Shape 178"/>
          <p:cNvSpPr txBox="1"/>
          <p:nvPr/>
        </p:nvSpPr>
        <p:spPr>
          <a:xfrm>
            <a:off x="2354025" y="4802300"/>
            <a:ext cx="2554200" cy="176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Nuclear reactor</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223300" y="1193679"/>
            <a:ext cx="8697400" cy="3656234"/>
          </a:xfrm>
          <a:prstGeom prst="rect">
            <a:avLst/>
          </a:prstGeom>
          <a:noFill/>
          <a:ln>
            <a:noFill/>
          </a:ln>
        </p:spPr>
      </p:pic>
      <p:sp>
        <p:nvSpPr>
          <p:cNvPr id="184" name="Shape 184"/>
          <p:cNvSpPr txBox="1"/>
          <p:nvPr/>
        </p:nvSpPr>
        <p:spPr>
          <a:xfrm>
            <a:off x="160750" y="0"/>
            <a:ext cx="5550600" cy="1114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 sz="2800">
                <a:solidFill>
                  <a:schemeClr val="dk1"/>
                </a:solidFill>
                <a:latin typeface="Comfortaa"/>
                <a:ea typeface="Comfortaa"/>
                <a:cs typeface="Comfortaa"/>
                <a:sym typeface="Comfortaa"/>
              </a:rPr>
              <a:t>2. The nuclear energy</a:t>
            </a:r>
            <a:endParaRPr sz="2800">
              <a:solidFill>
                <a:schemeClr val="dk1"/>
              </a:solidFill>
              <a:latin typeface="Comfortaa"/>
              <a:ea typeface="Comfortaa"/>
              <a:cs typeface="Comfortaa"/>
              <a:sym typeface="Comfortaa"/>
            </a:endParaRPr>
          </a:p>
          <a:p>
            <a:pPr marL="0" lvl="0" indent="0" rtl="0">
              <a:spcBef>
                <a:spcPts val="0"/>
              </a:spcBef>
              <a:spcAft>
                <a:spcPts val="0"/>
              </a:spcAft>
              <a:buNone/>
            </a:pPr>
            <a:r>
              <a:rPr lang="fr" sz="1800">
                <a:solidFill>
                  <a:schemeClr val="dk1"/>
                </a:solidFill>
                <a:latin typeface="Comfortaa"/>
                <a:ea typeface="Comfortaa"/>
                <a:cs typeface="Comfortaa"/>
                <a:sym typeface="Comfortaa"/>
              </a:rPr>
              <a:t>C. Nuclear fission and Nuclear Fusion</a:t>
            </a:r>
            <a:endParaRPr/>
          </a:p>
        </p:txBody>
      </p:sp>
      <p:sp>
        <p:nvSpPr>
          <p:cNvPr id="185" name="Shape 185"/>
          <p:cNvSpPr txBox="1"/>
          <p:nvPr/>
        </p:nvSpPr>
        <p:spPr>
          <a:xfrm>
            <a:off x="306025" y="4767575"/>
            <a:ext cx="7768200" cy="16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fr">
                <a:solidFill>
                  <a:schemeClr val="dk1"/>
                </a:solidFill>
              </a:rPr>
              <a:t>Figure: Illustration showing the difference between Fission and Fusion</a:t>
            </a: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aphicFrame>
        <p:nvGraphicFramePr>
          <p:cNvPr id="190" name="Shape 190"/>
          <p:cNvGraphicFramePr/>
          <p:nvPr/>
        </p:nvGraphicFramePr>
        <p:xfrm>
          <a:off x="832950" y="884450"/>
          <a:ext cx="7478100" cy="3538775"/>
        </p:xfrm>
        <a:graphic>
          <a:graphicData uri="http://schemas.openxmlformats.org/drawingml/2006/table">
            <a:tbl>
              <a:tblPr>
                <a:noFill/>
                <a:tableStyleId>{9E47F837-6435-45D0-BD21-42DFB3506130}</a:tableStyleId>
              </a:tblPr>
              <a:tblGrid>
                <a:gridCol w="3739050">
                  <a:extLst>
                    <a:ext uri="{9D8B030D-6E8A-4147-A177-3AD203B41FA5}">
                      <a16:colId xmlns:a16="http://schemas.microsoft.com/office/drawing/2014/main" xmlns="" val="20000"/>
                    </a:ext>
                  </a:extLst>
                </a:gridCol>
                <a:gridCol w="3739050">
                  <a:extLst>
                    <a:ext uri="{9D8B030D-6E8A-4147-A177-3AD203B41FA5}">
                      <a16:colId xmlns:a16="http://schemas.microsoft.com/office/drawing/2014/main" xmlns="" val="20001"/>
                    </a:ext>
                  </a:extLst>
                </a:gridCol>
              </a:tblGrid>
              <a:tr h="678450">
                <a:tc>
                  <a:txBody>
                    <a:bodyPr/>
                    <a:lstStyle/>
                    <a:p>
                      <a:pPr marL="0" lvl="0" indent="0" algn="ctr" rtl="0">
                        <a:spcBef>
                          <a:spcPts val="0"/>
                        </a:spcBef>
                        <a:spcAft>
                          <a:spcPts val="0"/>
                        </a:spcAft>
                        <a:buNone/>
                      </a:pPr>
                      <a:r>
                        <a:rPr lang="fr" sz="1800" b="1"/>
                        <a:t>Advantages</a:t>
                      </a:r>
                      <a:endParaRPr sz="1800" b="1"/>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sz="1800" b="1"/>
                        <a:t>Drawbacks</a:t>
                      </a:r>
                      <a:endParaRPr sz="1800" b="1"/>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0"/>
                  </a:ext>
                </a:extLst>
              </a:tr>
              <a:tr h="585550">
                <a:tc>
                  <a:txBody>
                    <a:bodyPr/>
                    <a:lstStyle/>
                    <a:p>
                      <a:pPr marL="0" lvl="0" indent="0" algn="l" rtl="0">
                        <a:spcBef>
                          <a:spcPts val="0"/>
                        </a:spcBef>
                        <a:spcAft>
                          <a:spcPts val="0"/>
                        </a:spcAft>
                        <a:buNone/>
                      </a:pP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a:t>Raw materials</a:t>
                      </a: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585550">
                <a:tc>
                  <a:txBody>
                    <a:bodyPr/>
                    <a:lstStyle/>
                    <a:p>
                      <a:pPr marL="0" lvl="0" indent="0" algn="ctr" rtl="0">
                        <a:spcBef>
                          <a:spcPts val="0"/>
                        </a:spcBef>
                        <a:spcAft>
                          <a:spcPts val="0"/>
                        </a:spcAft>
                        <a:buNone/>
                      </a:pPr>
                      <a:r>
                        <a:rPr lang="fr"/>
                        <a:t>Price of the raw materials</a:t>
                      </a: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a:t>Water pollution and wastes</a:t>
                      </a: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563075">
                <a:tc>
                  <a:txBody>
                    <a:bodyPr/>
                    <a:lstStyle/>
                    <a:p>
                      <a:pPr marL="0" lvl="0" indent="0" algn="ctr" rtl="0">
                        <a:spcBef>
                          <a:spcPts val="0"/>
                        </a:spcBef>
                        <a:spcAft>
                          <a:spcPts val="0"/>
                        </a:spcAft>
                        <a:buNone/>
                      </a:pPr>
                      <a:r>
                        <a:rPr lang="fr"/>
                        <a:t>Reliable</a:t>
                      </a: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a:t>Shutdown reactors </a:t>
                      </a: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563075">
                <a:tc>
                  <a:txBody>
                    <a:bodyPr/>
                    <a:lstStyle/>
                    <a:p>
                      <a:pPr marL="0" lvl="0" indent="0" algn="ctr" rtl="0">
                        <a:spcBef>
                          <a:spcPts val="0"/>
                        </a:spcBef>
                        <a:spcAft>
                          <a:spcPts val="0"/>
                        </a:spcAft>
                        <a:buNone/>
                      </a:pPr>
                      <a:r>
                        <a:rPr lang="fr"/>
                        <a:t>Greenhouse gas</a:t>
                      </a: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a:t>Leaks </a:t>
                      </a: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r h="563075">
                <a:tc>
                  <a:txBody>
                    <a:bodyPr/>
                    <a:lstStyle/>
                    <a:p>
                      <a:pPr marL="0" lvl="0" indent="0" algn="ctr" rtl="0">
                        <a:spcBef>
                          <a:spcPts val="0"/>
                        </a:spcBef>
                        <a:spcAft>
                          <a:spcPts val="0"/>
                        </a:spcAft>
                        <a:buNone/>
                      </a:pP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fr"/>
                        <a:t>Dramatic accidents</a:t>
                      </a: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5"/>
                  </a:ext>
                </a:extLst>
              </a:tr>
            </a:tbl>
          </a:graphicData>
        </a:graphic>
      </p:graphicFrame>
      <p:sp>
        <p:nvSpPr>
          <p:cNvPr id="191" name="Shape 191"/>
          <p:cNvSpPr txBox="1"/>
          <p:nvPr/>
        </p:nvSpPr>
        <p:spPr>
          <a:xfrm>
            <a:off x="0" y="0"/>
            <a:ext cx="6408000" cy="88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 sz="2800">
                <a:solidFill>
                  <a:schemeClr val="dk1"/>
                </a:solidFill>
                <a:latin typeface="Comfortaa"/>
                <a:ea typeface="Comfortaa"/>
                <a:cs typeface="Comfortaa"/>
                <a:sym typeface="Comfortaa"/>
              </a:rPr>
              <a:t>2. The nuclear energy</a:t>
            </a:r>
            <a:endParaRPr sz="2800">
              <a:solidFill>
                <a:schemeClr val="dk1"/>
              </a:solidFill>
              <a:latin typeface="Comfortaa"/>
              <a:ea typeface="Comfortaa"/>
              <a:cs typeface="Comfortaa"/>
              <a:sym typeface="Comfortaa"/>
            </a:endParaRPr>
          </a:p>
          <a:p>
            <a:pPr marL="0" lvl="0" indent="0" rtl="0">
              <a:spcBef>
                <a:spcPts val="0"/>
              </a:spcBef>
              <a:spcAft>
                <a:spcPts val="0"/>
              </a:spcAft>
              <a:buNone/>
            </a:pPr>
            <a:r>
              <a:rPr lang="fr" sz="1800">
                <a:solidFill>
                  <a:schemeClr val="dk1"/>
                </a:solidFill>
                <a:latin typeface="Comfortaa"/>
                <a:ea typeface="Comfortaa"/>
                <a:cs typeface="Comfortaa"/>
                <a:sym typeface="Comfortaa"/>
              </a:rPr>
              <a:t>D. Advantages &amp; Drawbacks</a:t>
            </a:r>
            <a:endParaRPr>
              <a:solidFill>
                <a:schemeClr val="dk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Shape 196"/>
          <p:cNvPicPr preferRelativeResize="0"/>
          <p:nvPr/>
        </p:nvPicPr>
        <p:blipFill>
          <a:blip r:embed="rId3">
            <a:alphaModFix/>
          </a:blip>
          <a:stretch>
            <a:fillRect/>
          </a:stretch>
        </p:blipFill>
        <p:spPr>
          <a:xfrm>
            <a:off x="0" y="42875"/>
            <a:ext cx="8212250" cy="5143500"/>
          </a:xfrm>
          <a:prstGeom prst="rect">
            <a:avLst/>
          </a:prstGeom>
          <a:noFill/>
          <a:ln>
            <a:noFill/>
          </a:ln>
        </p:spPr>
      </p:pic>
      <p:sp>
        <p:nvSpPr>
          <p:cNvPr id="197" name="Shape 197"/>
          <p:cNvSpPr txBox="1"/>
          <p:nvPr/>
        </p:nvSpPr>
        <p:spPr>
          <a:xfrm>
            <a:off x="6475800" y="0"/>
            <a:ext cx="2668200" cy="166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 sz="2800">
                <a:solidFill>
                  <a:schemeClr val="dk1"/>
                </a:solidFill>
                <a:latin typeface="Comfortaa"/>
                <a:ea typeface="Comfortaa"/>
                <a:cs typeface="Comfortaa"/>
                <a:sym typeface="Comfortaa"/>
              </a:rPr>
              <a:t>2. The nuclear energy</a:t>
            </a:r>
            <a:endParaRPr sz="2800">
              <a:solidFill>
                <a:schemeClr val="dk1"/>
              </a:solidFill>
              <a:latin typeface="Comfortaa"/>
              <a:ea typeface="Comfortaa"/>
              <a:cs typeface="Comfortaa"/>
              <a:sym typeface="Comfortaa"/>
            </a:endParaRPr>
          </a:p>
          <a:p>
            <a:pPr marL="0" lvl="0" indent="0" rtl="0">
              <a:spcBef>
                <a:spcPts val="0"/>
              </a:spcBef>
              <a:spcAft>
                <a:spcPts val="0"/>
              </a:spcAft>
              <a:buNone/>
            </a:pPr>
            <a:r>
              <a:rPr lang="fr" sz="1800">
                <a:solidFill>
                  <a:schemeClr val="dk1"/>
                </a:solidFill>
                <a:latin typeface="Comfortaa"/>
                <a:ea typeface="Comfortaa"/>
                <a:cs typeface="Comfortaa"/>
                <a:sym typeface="Comfortaa"/>
              </a:rPr>
              <a:t>E. World distribution</a:t>
            </a:r>
            <a:endParaRPr>
              <a:solidFill>
                <a:schemeClr val="dk1"/>
              </a:solidFill>
            </a:endParaRPr>
          </a:p>
        </p:txBody>
      </p:sp>
      <p:sp>
        <p:nvSpPr>
          <p:cNvPr id="198" name="Shape 198"/>
          <p:cNvSpPr txBox="1"/>
          <p:nvPr/>
        </p:nvSpPr>
        <p:spPr>
          <a:xfrm>
            <a:off x="2483475" y="4649150"/>
            <a:ext cx="4366800" cy="247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a:t>Figure: Bar chart of the nuclear energy worldwide</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dirty="0">
                <a:latin typeface="Comfortaa"/>
                <a:ea typeface="Comfortaa"/>
                <a:cs typeface="Comfortaa"/>
                <a:sym typeface="Comfortaa"/>
              </a:rPr>
              <a:t>4. </a:t>
            </a:r>
            <a:r>
              <a:rPr lang="fr" dirty="0" smtClean="0">
                <a:latin typeface="Comfortaa"/>
                <a:ea typeface="Comfortaa"/>
                <a:cs typeface="Comfortaa"/>
                <a:sym typeface="Comfortaa"/>
              </a:rPr>
              <a:t>Renewable energies</a:t>
            </a:r>
            <a:endParaRPr dirty="0">
              <a:latin typeface="Comfortaa"/>
              <a:ea typeface="Comfortaa"/>
              <a:cs typeface="Comfortaa"/>
              <a:sym typeface="Comfortaa"/>
            </a:endParaRPr>
          </a:p>
        </p:txBody>
      </p:sp>
      <p:pic>
        <p:nvPicPr>
          <p:cNvPr id="204" name="Shape 204"/>
          <p:cNvPicPr preferRelativeResize="0"/>
          <p:nvPr/>
        </p:nvPicPr>
        <p:blipFill rotWithShape="1">
          <a:blip r:embed="rId3">
            <a:alphaModFix/>
          </a:blip>
          <a:srcRect/>
          <a:stretch/>
        </p:blipFill>
        <p:spPr>
          <a:xfrm>
            <a:off x="4335313" y="1613609"/>
            <a:ext cx="3082900" cy="3082900"/>
          </a:xfrm>
          <a:prstGeom prst="rect">
            <a:avLst/>
          </a:prstGeom>
          <a:noFill/>
          <a:ln>
            <a:noFill/>
          </a:ln>
        </p:spPr>
      </p:pic>
      <p:pic>
        <p:nvPicPr>
          <p:cNvPr id="205" name="Shape 205"/>
          <p:cNvPicPr preferRelativeResize="0"/>
          <p:nvPr/>
        </p:nvPicPr>
        <p:blipFill>
          <a:blip r:embed="rId4">
            <a:alphaModFix/>
          </a:blip>
          <a:stretch>
            <a:fillRect/>
          </a:stretch>
        </p:blipFill>
        <p:spPr>
          <a:xfrm>
            <a:off x="1013562" y="1620175"/>
            <a:ext cx="3082900" cy="3082900"/>
          </a:xfrm>
          <a:prstGeom prst="rect">
            <a:avLst/>
          </a:prstGeom>
          <a:noFill/>
          <a:ln>
            <a:noFill/>
          </a:ln>
        </p:spPr>
      </p:pic>
      <p:sp>
        <p:nvSpPr>
          <p:cNvPr id="206" name="Shape 206"/>
          <p:cNvSpPr txBox="1"/>
          <p:nvPr/>
        </p:nvSpPr>
        <p:spPr>
          <a:xfrm>
            <a:off x="157363" y="96963"/>
            <a:ext cx="8355900" cy="1578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sz="1800" dirty="0"/>
          </a:p>
          <a:p>
            <a:pPr marL="0" lvl="0" indent="0">
              <a:spcBef>
                <a:spcPts val="0"/>
              </a:spcBef>
              <a:spcAft>
                <a:spcPts val="0"/>
              </a:spcAft>
              <a:buNone/>
            </a:pPr>
            <a:endParaRPr sz="1800" dirty="0"/>
          </a:p>
          <a:p>
            <a:pPr marL="0" lvl="0" indent="0">
              <a:spcBef>
                <a:spcPts val="0"/>
              </a:spcBef>
              <a:spcAft>
                <a:spcPts val="0"/>
              </a:spcAft>
              <a:buNone/>
            </a:pPr>
            <a:endParaRPr sz="1800" dirty="0"/>
          </a:p>
          <a:p>
            <a:pPr marL="0" lvl="0" indent="0">
              <a:spcBef>
                <a:spcPts val="0"/>
              </a:spcBef>
              <a:spcAft>
                <a:spcPts val="0"/>
              </a:spcAft>
              <a:buNone/>
            </a:pPr>
            <a:r>
              <a:rPr lang="fr" sz="1800" dirty="0"/>
              <a:t>Energies that are inexhaustible and which are coming from natural elements</a:t>
            </a:r>
            <a:endParaRPr sz="1800" dirty="0"/>
          </a:p>
        </p:txBody>
      </p:sp>
      <p:sp>
        <p:nvSpPr>
          <p:cNvPr id="207" name="Shape 207"/>
          <p:cNvSpPr txBox="1"/>
          <p:nvPr/>
        </p:nvSpPr>
        <p:spPr>
          <a:xfrm>
            <a:off x="1601850" y="4703075"/>
            <a:ext cx="2565900" cy="31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dirty="0">
                <a:solidFill>
                  <a:schemeClr val="dk1"/>
                </a:solidFill>
              </a:rPr>
              <a:t>Figure: green bulb</a:t>
            </a:r>
            <a:endParaRPr dirty="0"/>
          </a:p>
        </p:txBody>
      </p:sp>
      <p:sp>
        <p:nvSpPr>
          <p:cNvPr id="208" name="Shape 208"/>
          <p:cNvSpPr txBox="1"/>
          <p:nvPr/>
        </p:nvSpPr>
        <p:spPr>
          <a:xfrm>
            <a:off x="4789701" y="4703075"/>
            <a:ext cx="2448300" cy="31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dirty="0">
                <a:solidFill>
                  <a:schemeClr val="dk1"/>
                </a:solidFill>
              </a:rPr>
              <a:t>Figure: Green electric wire</a:t>
            </a:r>
            <a:endParaRP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p:nvPr/>
        </p:nvSpPr>
        <p:spPr>
          <a:xfrm>
            <a:off x="3119887" y="1989333"/>
            <a:ext cx="3645000" cy="71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3000" dirty="0">
                <a:latin typeface="Comfortaa"/>
                <a:ea typeface="Comfortaa"/>
                <a:cs typeface="Comfortaa"/>
                <a:sym typeface="Comfortaa"/>
              </a:rPr>
              <a:t>Types of </a:t>
            </a:r>
            <a:endParaRPr lang="fr" sz="3000" dirty="0" smtClean="0">
              <a:latin typeface="Comfortaa"/>
              <a:ea typeface="Comfortaa"/>
              <a:cs typeface="Comfortaa"/>
              <a:sym typeface="Comfortaa"/>
            </a:endParaRPr>
          </a:p>
          <a:p>
            <a:pPr marL="0" lvl="0" indent="0">
              <a:spcBef>
                <a:spcPts val="0"/>
              </a:spcBef>
              <a:spcAft>
                <a:spcPts val="0"/>
              </a:spcAft>
              <a:buNone/>
            </a:pPr>
            <a:r>
              <a:rPr lang="fr" sz="3000" dirty="0" smtClean="0">
                <a:latin typeface="Comfortaa"/>
                <a:ea typeface="Comfortaa"/>
                <a:cs typeface="Comfortaa"/>
                <a:sym typeface="Comfortaa"/>
              </a:rPr>
              <a:t>renewable </a:t>
            </a:r>
            <a:r>
              <a:rPr lang="fr" sz="3000" dirty="0">
                <a:latin typeface="Comfortaa"/>
                <a:ea typeface="Comfortaa"/>
                <a:cs typeface="Comfortaa"/>
                <a:sym typeface="Comfortaa"/>
              </a:rPr>
              <a:t>energies</a:t>
            </a:r>
            <a:endParaRPr sz="3000" dirty="0">
              <a:latin typeface="Comfortaa"/>
              <a:ea typeface="Comfortaa"/>
              <a:cs typeface="Comfortaa"/>
              <a:sym typeface="Comfortaa"/>
            </a:endParaRPr>
          </a:p>
        </p:txBody>
      </p:sp>
      <p:pic>
        <p:nvPicPr>
          <p:cNvPr id="214" name="Shape 214"/>
          <p:cNvPicPr preferRelativeResize="0"/>
          <p:nvPr/>
        </p:nvPicPr>
        <p:blipFill>
          <a:blip r:embed="rId3">
            <a:alphaModFix/>
          </a:blip>
          <a:stretch>
            <a:fillRect/>
          </a:stretch>
        </p:blipFill>
        <p:spPr>
          <a:xfrm>
            <a:off x="829596" y="-370715"/>
            <a:ext cx="2565399" cy="2565399"/>
          </a:xfrm>
          <a:prstGeom prst="rect">
            <a:avLst/>
          </a:prstGeom>
          <a:noFill/>
          <a:ln>
            <a:noFill/>
          </a:ln>
        </p:spPr>
      </p:pic>
      <p:pic>
        <p:nvPicPr>
          <p:cNvPr id="215" name="Shape 215"/>
          <p:cNvPicPr preferRelativeResize="0"/>
          <p:nvPr/>
        </p:nvPicPr>
        <p:blipFill>
          <a:blip r:embed="rId4">
            <a:alphaModFix/>
          </a:blip>
          <a:stretch>
            <a:fillRect/>
          </a:stretch>
        </p:blipFill>
        <p:spPr>
          <a:xfrm>
            <a:off x="234050" y="2305944"/>
            <a:ext cx="2616300" cy="1582800"/>
          </a:xfrm>
          <a:prstGeom prst="ellipse">
            <a:avLst/>
          </a:prstGeom>
          <a:noFill/>
          <a:ln>
            <a:noFill/>
          </a:ln>
        </p:spPr>
      </p:pic>
      <p:pic>
        <p:nvPicPr>
          <p:cNvPr id="216" name="Shape 216"/>
          <p:cNvPicPr preferRelativeResize="0"/>
          <p:nvPr/>
        </p:nvPicPr>
        <p:blipFill>
          <a:blip r:embed="rId5">
            <a:alphaModFix/>
          </a:blip>
          <a:stretch>
            <a:fillRect/>
          </a:stretch>
        </p:blipFill>
        <p:spPr>
          <a:xfrm>
            <a:off x="6461581" y="2873091"/>
            <a:ext cx="1720875" cy="1741525"/>
          </a:xfrm>
          <a:prstGeom prst="rect">
            <a:avLst/>
          </a:prstGeom>
          <a:noFill/>
          <a:ln>
            <a:noFill/>
          </a:ln>
        </p:spPr>
      </p:pic>
      <p:pic>
        <p:nvPicPr>
          <p:cNvPr id="217" name="Shape 217"/>
          <p:cNvPicPr preferRelativeResize="0"/>
          <p:nvPr/>
        </p:nvPicPr>
        <p:blipFill>
          <a:blip r:embed="rId6">
            <a:alphaModFix/>
          </a:blip>
          <a:stretch>
            <a:fillRect/>
          </a:stretch>
        </p:blipFill>
        <p:spPr>
          <a:xfrm>
            <a:off x="3395200" y="3486975"/>
            <a:ext cx="2012450" cy="1489525"/>
          </a:xfrm>
          <a:prstGeom prst="rect">
            <a:avLst/>
          </a:prstGeom>
          <a:noFill/>
          <a:ln>
            <a:noFill/>
          </a:ln>
        </p:spPr>
      </p:pic>
      <p:pic>
        <p:nvPicPr>
          <p:cNvPr id="218" name="Shape 218"/>
          <p:cNvPicPr preferRelativeResize="0"/>
          <p:nvPr/>
        </p:nvPicPr>
        <p:blipFill>
          <a:blip r:embed="rId7">
            <a:alphaModFix/>
          </a:blip>
          <a:stretch>
            <a:fillRect/>
          </a:stretch>
        </p:blipFill>
        <p:spPr>
          <a:xfrm>
            <a:off x="5860564" y="75375"/>
            <a:ext cx="3096000" cy="1741500"/>
          </a:xfrm>
          <a:prstGeom prst="ellipse">
            <a:avLst/>
          </a:prstGeom>
          <a:noFill/>
          <a:ln>
            <a:noFill/>
          </a:ln>
        </p:spPr>
      </p:pic>
      <p:sp>
        <p:nvSpPr>
          <p:cNvPr id="219" name="Shape 219"/>
          <p:cNvSpPr txBox="1"/>
          <p:nvPr/>
        </p:nvSpPr>
        <p:spPr>
          <a:xfrm>
            <a:off x="1535556" y="1717650"/>
            <a:ext cx="1552800" cy="32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dirty="0">
                <a:solidFill>
                  <a:schemeClr val="dk1"/>
                </a:solidFill>
              </a:rPr>
              <a:t>Figure: The Sun</a:t>
            </a:r>
            <a:endParaRPr dirty="0"/>
          </a:p>
        </p:txBody>
      </p:sp>
      <p:sp>
        <p:nvSpPr>
          <p:cNvPr id="220" name="Shape 220"/>
          <p:cNvSpPr txBox="1"/>
          <p:nvPr/>
        </p:nvSpPr>
        <p:spPr>
          <a:xfrm>
            <a:off x="5920325" y="1942050"/>
            <a:ext cx="2565300" cy="14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Tidal installation</a:t>
            </a:r>
            <a:endParaRPr/>
          </a:p>
        </p:txBody>
      </p:sp>
      <p:sp>
        <p:nvSpPr>
          <p:cNvPr id="221" name="Shape 221"/>
          <p:cNvSpPr txBox="1"/>
          <p:nvPr/>
        </p:nvSpPr>
        <p:spPr>
          <a:xfrm>
            <a:off x="94150" y="3837025"/>
            <a:ext cx="2495100" cy="32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Wind with leaves</a:t>
            </a:r>
            <a:endParaRPr/>
          </a:p>
        </p:txBody>
      </p:sp>
      <p:sp>
        <p:nvSpPr>
          <p:cNvPr id="222" name="Shape 222"/>
          <p:cNvSpPr txBox="1"/>
          <p:nvPr/>
        </p:nvSpPr>
        <p:spPr>
          <a:xfrm>
            <a:off x="3159600" y="4731300"/>
            <a:ext cx="2824800" cy="14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Sources of biomass</a:t>
            </a:r>
            <a:endParaRPr/>
          </a:p>
        </p:txBody>
      </p:sp>
      <p:sp>
        <p:nvSpPr>
          <p:cNvPr id="223" name="Shape 223"/>
          <p:cNvSpPr txBox="1"/>
          <p:nvPr/>
        </p:nvSpPr>
        <p:spPr>
          <a:xfrm>
            <a:off x="5920325" y="4575423"/>
            <a:ext cx="3223500" cy="14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dirty="0">
                <a:solidFill>
                  <a:schemeClr val="dk1"/>
                </a:solidFill>
              </a:rPr>
              <a:t>Figure: The surface and the core of the earth </a:t>
            </a:r>
            <a:endParaRP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dirty="0">
                <a:latin typeface="Comfortaa"/>
                <a:ea typeface="Comfortaa"/>
                <a:cs typeface="Comfortaa"/>
                <a:sym typeface="Comfortaa"/>
              </a:rPr>
              <a:t>2. R</a:t>
            </a:r>
            <a:r>
              <a:rPr lang="fr" dirty="0" smtClean="0">
                <a:latin typeface="Comfortaa"/>
                <a:ea typeface="Comfortaa"/>
                <a:cs typeface="Comfortaa"/>
                <a:sym typeface="Comfortaa"/>
              </a:rPr>
              <a:t>enewable </a:t>
            </a:r>
            <a:r>
              <a:rPr lang="fr" dirty="0">
                <a:latin typeface="Comfortaa"/>
                <a:ea typeface="Comfortaa"/>
                <a:cs typeface="Comfortaa"/>
                <a:sym typeface="Comfortaa"/>
              </a:rPr>
              <a:t>energies</a:t>
            </a:r>
            <a:endParaRPr dirty="0">
              <a:latin typeface="Comfortaa"/>
              <a:ea typeface="Comfortaa"/>
              <a:cs typeface="Comfortaa"/>
              <a:sym typeface="Comfortaa"/>
            </a:endParaRPr>
          </a:p>
          <a:p>
            <a:pPr marL="0" lvl="0" indent="0">
              <a:spcBef>
                <a:spcPts val="0"/>
              </a:spcBef>
              <a:spcAft>
                <a:spcPts val="0"/>
              </a:spcAft>
              <a:buClr>
                <a:schemeClr val="dk1"/>
              </a:buClr>
              <a:buSzPts val="1100"/>
              <a:buFont typeface="Arial"/>
              <a:buNone/>
            </a:pPr>
            <a:r>
              <a:rPr lang="fr" sz="1800" dirty="0">
                <a:latin typeface="Comfortaa"/>
                <a:ea typeface="Comfortaa"/>
                <a:cs typeface="Comfortaa"/>
                <a:sym typeface="Comfortaa"/>
              </a:rPr>
              <a:t>A. Biomass energy</a:t>
            </a:r>
            <a:endParaRPr dirty="0"/>
          </a:p>
        </p:txBody>
      </p:sp>
      <p:sp>
        <p:nvSpPr>
          <p:cNvPr id="229" name="Shape 229"/>
          <p:cNvSpPr txBox="1">
            <a:spLocks noGrp="1"/>
          </p:cNvSpPr>
          <p:nvPr>
            <p:ph type="body" idx="1"/>
          </p:nvPr>
        </p:nvSpPr>
        <p:spPr>
          <a:xfrm>
            <a:off x="311700" y="1152475"/>
            <a:ext cx="7623610" cy="34164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Clr>
                <a:schemeClr val="dk1"/>
              </a:buClr>
              <a:buSzPts val="1100"/>
              <a:buFont typeface="Arial"/>
              <a:buNone/>
            </a:pPr>
            <a:endParaRPr lang="fr" dirty="0" smtClean="0">
              <a:solidFill>
                <a:srgbClr val="000000"/>
              </a:solidFill>
            </a:endParaRPr>
          </a:p>
          <a:p>
            <a:pPr marL="0" lvl="0" indent="0" rtl="0">
              <a:lnSpc>
                <a:spcPct val="100000"/>
              </a:lnSpc>
              <a:spcBef>
                <a:spcPts val="0"/>
              </a:spcBef>
              <a:spcAft>
                <a:spcPts val="0"/>
              </a:spcAft>
              <a:buClr>
                <a:schemeClr val="dk1"/>
              </a:buClr>
              <a:buSzPts val="1100"/>
              <a:buFont typeface="Arial"/>
              <a:buNone/>
            </a:pPr>
            <a:r>
              <a:rPr lang="fr" dirty="0" smtClean="0">
                <a:solidFill>
                  <a:srgbClr val="000000"/>
                </a:solidFill>
              </a:rPr>
              <a:t>« Biomass </a:t>
            </a:r>
            <a:r>
              <a:rPr lang="fr" dirty="0">
                <a:solidFill>
                  <a:srgbClr val="000000"/>
                </a:solidFill>
              </a:rPr>
              <a:t>energy refers to the use of organic </a:t>
            </a:r>
            <a:br>
              <a:rPr lang="fr" dirty="0">
                <a:solidFill>
                  <a:srgbClr val="000000"/>
                </a:solidFill>
              </a:rPr>
            </a:br>
            <a:r>
              <a:rPr lang="fr" dirty="0">
                <a:solidFill>
                  <a:srgbClr val="000000"/>
                </a:solidFill>
              </a:rPr>
              <a:t>materials and converting them into other forms </a:t>
            </a:r>
            <a:br>
              <a:rPr lang="fr" dirty="0">
                <a:solidFill>
                  <a:srgbClr val="000000"/>
                </a:solidFill>
              </a:rPr>
            </a:br>
            <a:r>
              <a:rPr lang="fr" dirty="0">
                <a:solidFill>
                  <a:srgbClr val="000000"/>
                </a:solidFill>
              </a:rPr>
              <a:t>of energy that can be </a:t>
            </a:r>
            <a:r>
              <a:rPr lang="fr" dirty="0" smtClean="0">
                <a:solidFill>
                  <a:srgbClr val="000000"/>
                </a:solidFill>
              </a:rPr>
              <a:t>used » </a:t>
            </a:r>
            <a:endParaRPr dirty="0">
              <a:solidFill>
                <a:srgbClr val="000000"/>
              </a:solidFill>
            </a:endParaRPr>
          </a:p>
          <a:p>
            <a:pPr marL="0" lvl="0" indent="0" algn="just" rtl="0">
              <a:lnSpc>
                <a:spcPct val="100000"/>
              </a:lnSpc>
              <a:spcBef>
                <a:spcPts val="800"/>
              </a:spcBef>
              <a:spcAft>
                <a:spcPts val="0"/>
              </a:spcAft>
              <a:buClr>
                <a:schemeClr val="dk1"/>
              </a:buClr>
              <a:buSzPts val="1100"/>
              <a:buFont typeface="Arial"/>
              <a:buNone/>
            </a:pPr>
            <a:endParaRPr dirty="0">
              <a:solidFill>
                <a:srgbClr val="000000"/>
              </a:solidFill>
            </a:endParaRPr>
          </a:p>
          <a:p>
            <a:pPr marL="0" lvl="0" indent="0" algn="just" rtl="0">
              <a:lnSpc>
                <a:spcPct val="100000"/>
              </a:lnSpc>
              <a:spcBef>
                <a:spcPts val="800"/>
              </a:spcBef>
              <a:spcAft>
                <a:spcPts val="0"/>
              </a:spcAft>
              <a:buClr>
                <a:schemeClr val="dk1"/>
              </a:buClr>
              <a:buSzPts val="1100"/>
              <a:buFont typeface="Arial"/>
              <a:buNone/>
            </a:pPr>
            <a:r>
              <a:rPr lang="fr" b="1" dirty="0">
                <a:solidFill>
                  <a:srgbClr val="000000"/>
                </a:solidFill>
              </a:rPr>
              <a:t> </a:t>
            </a:r>
            <a:r>
              <a:rPr lang="fr" b="1" dirty="0" smtClean="0">
                <a:solidFill>
                  <a:srgbClr val="000000"/>
                </a:solidFill>
              </a:rPr>
              <a:t>     Advantages   </a:t>
            </a:r>
            <a:r>
              <a:rPr lang="fr" b="1" dirty="0">
                <a:solidFill>
                  <a:srgbClr val="000000"/>
                </a:solidFill>
              </a:rPr>
              <a:t>	</a:t>
            </a:r>
            <a:r>
              <a:rPr lang="fr" dirty="0">
                <a:solidFill>
                  <a:srgbClr val="000000"/>
                </a:solidFill>
              </a:rPr>
              <a:t>		</a:t>
            </a:r>
            <a:r>
              <a:rPr lang="fr" b="1" dirty="0" smtClean="0">
                <a:solidFill>
                  <a:srgbClr val="000000"/>
                </a:solidFill>
              </a:rPr>
              <a:t>Drawbacks</a:t>
            </a:r>
            <a:endParaRPr b="1" dirty="0">
              <a:solidFill>
                <a:srgbClr val="000000"/>
              </a:solidFill>
            </a:endParaRPr>
          </a:p>
          <a:p>
            <a:pPr marL="457200" lvl="0" indent="-342900" algn="just" rtl="0">
              <a:lnSpc>
                <a:spcPct val="100000"/>
              </a:lnSpc>
              <a:spcBef>
                <a:spcPts val="800"/>
              </a:spcBef>
              <a:spcAft>
                <a:spcPts val="0"/>
              </a:spcAft>
              <a:buClr>
                <a:srgbClr val="000000"/>
              </a:buClr>
              <a:buSzPts val="1800"/>
              <a:buChar char="-"/>
            </a:pPr>
            <a:r>
              <a:rPr lang="fr" dirty="0">
                <a:solidFill>
                  <a:srgbClr val="000000"/>
                </a:solidFill>
              </a:rPr>
              <a:t>carbon neutral		</a:t>
            </a:r>
            <a:r>
              <a:rPr lang="fr" dirty="0" smtClean="0">
                <a:solidFill>
                  <a:srgbClr val="000000"/>
                </a:solidFill>
              </a:rPr>
              <a:t>- </a:t>
            </a:r>
            <a:r>
              <a:rPr lang="fr" dirty="0">
                <a:solidFill>
                  <a:srgbClr val="000000"/>
                </a:solidFill>
              </a:rPr>
              <a:t>increase methane gases</a:t>
            </a:r>
            <a:endParaRPr dirty="0">
              <a:solidFill>
                <a:srgbClr val="000000"/>
              </a:solidFill>
            </a:endParaRPr>
          </a:p>
          <a:p>
            <a:pPr marL="457200" lvl="0" indent="-342900" algn="just" rtl="0">
              <a:lnSpc>
                <a:spcPct val="100000"/>
              </a:lnSpc>
              <a:spcBef>
                <a:spcPts val="0"/>
              </a:spcBef>
              <a:spcAft>
                <a:spcPts val="0"/>
              </a:spcAft>
              <a:buClr>
                <a:srgbClr val="000000"/>
              </a:buClr>
              <a:buSzPts val="1800"/>
              <a:buChar char="-"/>
            </a:pPr>
            <a:r>
              <a:rPr lang="fr" dirty="0">
                <a:solidFill>
                  <a:srgbClr val="000000"/>
                </a:solidFill>
              </a:rPr>
              <a:t>widely available		</a:t>
            </a:r>
            <a:r>
              <a:rPr lang="fr" dirty="0" smtClean="0">
                <a:solidFill>
                  <a:srgbClr val="000000"/>
                </a:solidFill>
              </a:rPr>
              <a:t>- </a:t>
            </a:r>
            <a:r>
              <a:rPr lang="fr" dirty="0">
                <a:solidFill>
                  <a:srgbClr val="000000"/>
                </a:solidFill>
              </a:rPr>
              <a:t>risk of deforestation </a:t>
            </a:r>
            <a:endParaRPr dirty="0">
              <a:solidFill>
                <a:srgbClr val="000000"/>
              </a:solidFill>
            </a:endParaRPr>
          </a:p>
          <a:p>
            <a:pPr marL="457200" lvl="0" indent="-342900" algn="just" rtl="0">
              <a:lnSpc>
                <a:spcPct val="100000"/>
              </a:lnSpc>
              <a:spcBef>
                <a:spcPts val="0"/>
              </a:spcBef>
              <a:spcAft>
                <a:spcPts val="0"/>
              </a:spcAft>
              <a:buClr>
                <a:srgbClr val="000000"/>
              </a:buClr>
              <a:buSzPts val="1800"/>
              <a:buChar char="-"/>
            </a:pPr>
            <a:r>
              <a:rPr lang="fr" dirty="0">
                <a:solidFill>
                  <a:srgbClr val="000000"/>
                </a:solidFill>
              </a:rPr>
              <a:t>cheap			</a:t>
            </a:r>
            <a:r>
              <a:rPr lang="fr" dirty="0" smtClean="0">
                <a:solidFill>
                  <a:srgbClr val="000000"/>
                </a:solidFill>
              </a:rPr>
              <a:t>- </a:t>
            </a:r>
            <a:r>
              <a:rPr lang="fr" dirty="0">
                <a:solidFill>
                  <a:srgbClr val="000000"/>
                </a:solidFill>
              </a:rPr>
              <a:t>needs a lot of water</a:t>
            </a:r>
            <a:endParaRPr dirty="0">
              <a:solidFill>
                <a:srgbClr val="000000"/>
              </a:solidFill>
            </a:endParaRPr>
          </a:p>
          <a:p>
            <a:pPr marL="457200" lvl="0" indent="-342900" algn="just" rtl="0">
              <a:lnSpc>
                <a:spcPct val="100000"/>
              </a:lnSpc>
              <a:spcBef>
                <a:spcPts val="0"/>
              </a:spcBef>
              <a:spcAft>
                <a:spcPts val="0"/>
              </a:spcAft>
              <a:buClr>
                <a:srgbClr val="000000"/>
              </a:buClr>
              <a:buSzPts val="1800"/>
              <a:buChar char="-"/>
            </a:pPr>
            <a:r>
              <a:rPr lang="fr" dirty="0">
                <a:solidFill>
                  <a:srgbClr val="000000"/>
                </a:solidFill>
              </a:rPr>
              <a:t>waste	            	</a:t>
            </a:r>
            <a:r>
              <a:rPr lang="fr" dirty="0" smtClean="0">
                <a:solidFill>
                  <a:srgbClr val="000000"/>
                </a:solidFill>
              </a:rPr>
              <a:t> 	- </a:t>
            </a:r>
            <a:r>
              <a:rPr lang="fr" dirty="0">
                <a:solidFill>
                  <a:srgbClr val="000000"/>
                </a:solidFill>
              </a:rPr>
              <a:t>not as efficient as fossil energies</a:t>
            </a:r>
            <a:endParaRPr dirty="0">
              <a:solidFill>
                <a:srgbClr val="000000"/>
              </a:solidFill>
            </a:endParaRPr>
          </a:p>
          <a:p>
            <a:pPr marL="457200" lvl="0" indent="457200" algn="just" rtl="0">
              <a:lnSpc>
                <a:spcPct val="100000"/>
              </a:lnSpc>
              <a:spcBef>
                <a:spcPts val="800"/>
              </a:spcBef>
              <a:spcAft>
                <a:spcPts val="800"/>
              </a:spcAft>
              <a:buNone/>
            </a:pPr>
            <a:r>
              <a:rPr lang="fr" dirty="0">
                <a:solidFill>
                  <a:srgbClr val="000000"/>
                </a:solidFill>
              </a:rPr>
              <a:t>					</a:t>
            </a:r>
            <a:endParaRPr dirty="0">
              <a:solidFill>
                <a:srgbClr val="000000"/>
              </a:solidFill>
            </a:endParaRPr>
          </a:p>
        </p:txBody>
      </p:sp>
      <p:pic>
        <p:nvPicPr>
          <p:cNvPr id="230" name="Shape 230"/>
          <p:cNvPicPr preferRelativeResize="0"/>
          <p:nvPr/>
        </p:nvPicPr>
        <p:blipFill>
          <a:blip r:embed="rId3">
            <a:alphaModFix/>
          </a:blip>
          <a:stretch>
            <a:fillRect/>
          </a:stretch>
        </p:blipFill>
        <p:spPr>
          <a:xfrm>
            <a:off x="6847800" y="0"/>
            <a:ext cx="2296198" cy="2296198"/>
          </a:xfrm>
          <a:prstGeom prst="rect">
            <a:avLst/>
          </a:prstGeom>
          <a:noFill/>
          <a:ln>
            <a:noFill/>
          </a:ln>
        </p:spPr>
      </p:pic>
      <p:cxnSp>
        <p:nvCxnSpPr>
          <p:cNvPr id="231" name="Shape 231"/>
          <p:cNvCxnSpPr/>
          <p:nvPr/>
        </p:nvCxnSpPr>
        <p:spPr>
          <a:xfrm>
            <a:off x="3079075" y="2361600"/>
            <a:ext cx="23400" cy="1924500"/>
          </a:xfrm>
          <a:prstGeom prst="straightConnector1">
            <a:avLst/>
          </a:prstGeom>
          <a:noFill/>
          <a:ln w="76200" cap="flat" cmpd="sng">
            <a:solidFill>
              <a:srgbClr val="000000"/>
            </a:solidFill>
            <a:prstDash val="solid"/>
            <a:round/>
            <a:headEnd type="none" w="med" len="med"/>
            <a:tailEnd type="none" w="med" len="med"/>
          </a:ln>
        </p:spPr>
      </p:cxnSp>
      <p:sp>
        <p:nvSpPr>
          <p:cNvPr id="232" name="Shape 232"/>
          <p:cNvSpPr txBox="1"/>
          <p:nvPr/>
        </p:nvSpPr>
        <p:spPr>
          <a:xfrm>
            <a:off x="7014925" y="2012675"/>
            <a:ext cx="2001000" cy="400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Green earth </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562825" y="2324900"/>
            <a:ext cx="1707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sz="5000">
                <a:latin typeface="Comfortaa"/>
                <a:ea typeface="Comfortaa"/>
                <a:cs typeface="Comfortaa"/>
                <a:sym typeface="Comfortaa"/>
              </a:rPr>
              <a:t>Plan</a:t>
            </a:r>
            <a:endParaRPr sz="5000">
              <a:latin typeface="Comfortaa"/>
              <a:ea typeface="Comfortaa"/>
              <a:cs typeface="Comfortaa"/>
              <a:sym typeface="Comfortaa"/>
            </a:endParaRPr>
          </a:p>
        </p:txBody>
      </p:sp>
      <p:sp>
        <p:nvSpPr>
          <p:cNvPr id="63" name="Shape 63"/>
          <p:cNvSpPr txBox="1">
            <a:spLocks noGrp="1"/>
          </p:cNvSpPr>
          <p:nvPr>
            <p:ph type="body" idx="1"/>
          </p:nvPr>
        </p:nvSpPr>
        <p:spPr>
          <a:xfrm>
            <a:off x="3162300" y="658825"/>
            <a:ext cx="3162300" cy="841500"/>
          </a:xfrm>
          <a:prstGeom prst="rect">
            <a:avLst/>
          </a:prstGeom>
        </p:spPr>
        <p:txBody>
          <a:bodyPr spcFirstLastPara="1" wrap="square" lIns="91425" tIns="91425" rIns="91425" bIns="91425" anchor="t" anchorCtr="0">
            <a:noAutofit/>
          </a:bodyPr>
          <a:lstStyle/>
          <a:p>
            <a:pPr marL="457200" lvl="0" indent="-387350" rtl="0">
              <a:spcBef>
                <a:spcPts val="0"/>
              </a:spcBef>
              <a:spcAft>
                <a:spcPts val="0"/>
              </a:spcAft>
              <a:buClr>
                <a:srgbClr val="000000"/>
              </a:buClr>
              <a:buSzPts val="2500"/>
              <a:buFont typeface="Comfortaa"/>
              <a:buAutoNum type="arabicPeriod"/>
            </a:pPr>
            <a:r>
              <a:rPr lang="fr" sz="2500">
                <a:solidFill>
                  <a:srgbClr val="000000"/>
                </a:solidFill>
                <a:latin typeface="Comfortaa"/>
                <a:ea typeface="Comfortaa"/>
                <a:cs typeface="Comfortaa"/>
                <a:sym typeface="Comfortaa"/>
              </a:rPr>
              <a:t>Introduction</a:t>
            </a:r>
            <a:endParaRPr sz="2500">
              <a:solidFill>
                <a:srgbClr val="000000"/>
              </a:solidFill>
              <a:latin typeface="Comfortaa"/>
              <a:ea typeface="Comfortaa"/>
              <a:cs typeface="Comfortaa"/>
              <a:sym typeface="Comfortaa"/>
            </a:endParaRPr>
          </a:p>
        </p:txBody>
      </p:sp>
      <p:sp>
        <p:nvSpPr>
          <p:cNvPr id="64" name="Shape 64"/>
          <p:cNvSpPr txBox="1"/>
          <p:nvPr/>
        </p:nvSpPr>
        <p:spPr>
          <a:xfrm>
            <a:off x="5893800" y="1459100"/>
            <a:ext cx="4705500" cy="800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2500">
                <a:latin typeface="Comfortaa"/>
                <a:ea typeface="Comfortaa"/>
                <a:cs typeface="Comfortaa"/>
                <a:sym typeface="Comfortaa"/>
              </a:rPr>
              <a:t>2. Fossil fuels</a:t>
            </a:r>
            <a:endParaRPr sz="2500">
              <a:latin typeface="Comfortaa"/>
              <a:ea typeface="Comfortaa"/>
              <a:cs typeface="Comfortaa"/>
              <a:sym typeface="Comfortaa"/>
            </a:endParaRPr>
          </a:p>
        </p:txBody>
      </p:sp>
      <p:sp>
        <p:nvSpPr>
          <p:cNvPr id="65" name="Shape 65"/>
          <p:cNvSpPr txBox="1"/>
          <p:nvPr/>
        </p:nvSpPr>
        <p:spPr>
          <a:xfrm>
            <a:off x="4739875" y="4138625"/>
            <a:ext cx="4902300" cy="660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2500">
                <a:latin typeface="Comfortaa"/>
                <a:ea typeface="Comfortaa"/>
                <a:cs typeface="Comfortaa"/>
                <a:sym typeface="Comfortaa"/>
              </a:rPr>
              <a:t>3. Nuclear energy</a:t>
            </a:r>
            <a:endParaRPr sz="2500">
              <a:latin typeface="Comfortaa"/>
              <a:ea typeface="Comfortaa"/>
              <a:cs typeface="Comfortaa"/>
              <a:sym typeface="Comfortaa"/>
            </a:endParaRPr>
          </a:p>
        </p:txBody>
      </p:sp>
      <p:sp>
        <p:nvSpPr>
          <p:cNvPr id="66" name="Shape 66"/>
          <p:cNvSpPr txBox="1"/>
          <p:nvPr/>
        </p:nvSpPr>
        <p:spPr>
          <a:xfrm>
            <a:off x="580602" y="4043781"/>
            <a:ext cx="3352800" cy="1295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sz="2500" dirty="0">
                <a:solidFill>
                  <a:schemeClr val="dk1"/>
                </a:solidFill>
                <a:latin typeface="Comfortaa"/>
                <a:ea typeface="Comfortaa"/>
                <a:cs typeface="Comfortaa"/>
                <a:sym typeface="Comfortaa"/>
              </a:rPr>
              <a:t>4. Renewable energies</a:t>
            </a:r>
            <a:endParaRPr sz="2500" dirty="0"/>
          </a:p>
        </p:txBody>
      </p:sp>
      <p:sp>
        <p:nvSpPr>
          <p:cNvPr id="67" name="Shape 67"/>
          <p:cNvSpPr txBox="1"/>
          <p:nvPr/>
        </p:nvSpPr>
        <p:spPr>
          <a:xfrm>
            <a:off x="260250" y="1405275"/>
            <a:ext cx="3721200" cy="84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2500">
                <a:latin typeface="Comfortaa"/>
                <a:ea typeface="Comfortaa"/>
                <a:cs typeface="Comfortaa"/>
                <a:sym typeface="Comfortaa"/>
              </a:rPr>
              <a:t>5. Conclusion</a:t>
            </a:r>
            <a:endParaRPr sz="2500">
              <a:latin typeface="Comfortaa"/>
              <a:ea typeface="Comfortaa"/>
              <a:cs typeface="Comfortaa"/>
              <a:sym typeface="Comfortaa"/>
            </a:endParaRPr>
          </a:p>
        </p:txBody>
      </p:sp>
      <p:sp>
        <p:nvSpPr>
          <p:cNvPr id="68" name="Shape 68"/>
          <p:cNvSpPr/>
          <p:nvPr/>
        </p:nvSpPr>
        <p:spPr>
          <a:xfrm>
            <a:off x="4337100" y="1100775"/>
            <a:ext cx="105000" cy="1431600"/>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rot="-8100000">
            <a:off x="3217411" y="3047363"/>
            <a:ext cx="101823" cy="1346614"/>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rot="7457974">
            <a:off x="5427911" y="2983991"/>
            <a:ext cx="101682" cy="1346837"/>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rot="2700000">
            <a:off x="5652492" y="1844883"/>
            <a:ext cx="85701" cy="955867"/>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3769864">
            <a:off x="2889253" y="1633454"/>
            <a:ext cx="101836" cy="1346937"/>
          </a:xfrm>
          <a:prstGeom prst="up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238" name="Shape 238"/>
          <p:cNvPicPr preferRelativeResize="0"/>
          <p:nvPr/>
        </p:nvPicPr>
        <p:blipFill>
          <a:blip r:embed="rId3">
            <a:alphaModFix/>
          </a:blip>
          <a:stretch>
            <a:fillRect/>
          </a:stretch>
        </p:blipFill>
        <p:spPr>
          <a:xfrm>
            <a:off x="3675375" y="0"/>
            <a:ext cx="5468625" cy="2381250"/>
          </a:xfrm>
          <a:prstGeom prst="rect">
            <a:avLst/>
          </a:prstGeom>
          <a:noFill/>
          <a:ln>
            <a:noFill/>
          </a:ln>
        </p:spPr>
      </p:pic>
      <p:pic>
        <p:nvPicPr>
          <p:cNvPr id="239" name="Shape 239"/>
          <p:cNvPicPr preferRelativeResize="0"/>
          <p:nvPr/>
        </p:nvPicPr>
        <p:blipFill>
          <a:blip r:embed="rId4">
            <a:alphaModFix/>
          </a:blip>
          <a:stretch>
            <a:fillRect/>
          </a:stretch>
        </p:blipFill>
        <p:spPr>
          <a:xfrm>
            <a:off x="5025967" y="2381250"/>
            <a:ext cx="4118033" cy="2762250"/>
          </a:xfrm>
          <a:prstGeom prst="rect">
            <a:avLst/>
          </a:prstGeom>
          <a:noFill/>
          <a:ln>
            <a:noFill/>
          </a:ln>
        </p:spPr>
      </p:pic>
      <p:pic>
        <p:nvPicPr>
          <p:cNvPr id="240" name="Shape 240"/>
          <p:cNvPicPr preferRelativeResize="0"/>
          <p:nvPr/>
        </p:nvPicPr>
        <p:blipFill rotWithShape="1">
          <a:blip r:embed="rId5">
            <a:alphaModFix/>
          </a:blip>
          <a:srcRect l="27565" r="26097"/>
          <a:stretch/>
        </p:blipFill>
        <p:spPr>
          <a:xfrm>
            <a:off x="3675375" y="2343150"/>
            <a:ext cx="1350588" cy="2838450"/>
          </a:xfrm>
          <a:prstGeom prst="rect">
            <a:avLst/>
          </a:prstGeom>
          <a:noFill/>
          <a:ln>
            <a:noFill/>
          </a:ln>
        </p:spPr>
      </p:pic>
      <p:pic>
        <p:nvPicPr>
          <p:cNvPr id="241" name="Shape 241"/>
          <p:cNvPicPr preferRelativeResize="0"/>
          <p:nvPr/>
        </p:nvPicPr>
        <p:blipFill>
          <a:blip r:embed="rId6">
            <a:alphaModFix/>
          </a:blip>
          <a:stretch>
            <a:fillRect/>
          </a:stretch>
        </p:blipFill>
        <p:spPr>
          <a:xfrm>
            <a:off x="0" y="1468126"/>
            <a:ext cx="3675376" cy="3675376"/>
          </a:xfrm>
          <a:prstGeom prst="rect">
            <a:avLst/>
          </a:prstGeom>
          <a:noFill/>
          <a:ln>
            <a:noFill/>
          </a:ln>
        </p:spPr>
      </p:pic>
      <p:pic>
        <p:nvPicPr>
          <p:cNvPr id="242" name="Shape 242"/>
          <p:cNvPicPr preferRelativeResize="0"/>
          <p:nvPr/>
        </p:nvPicPr>
        <p:blipFill rotWithShape="1">
          <a:blip r:embed="rId7">
            <a:alphaModFix/>
          </a:blip>
          <a:srcRect t="6087" b="6706"/>
          <a:stretch/>
        </p:blipFill>
        <p:spPr>
          <a:xfrm>
            <a:off x="0" y="0"/>
            <a:ext cx="3887152" cy="1694900"/>
          </a:xfrm>
          <a:prstGeom prst="rect">
            <a:avLst/>
          </a:prstGeom>
          <a:noFill/>
          <a:ln>
            <a:noFill/>
          </a:ln>
        </p:spPr>
      </p:pic>
      <p:sp>
        <p:nvSpPr>
          <p:cNvPr id="243" name="Shape 243"/>
          <p:cNvSpPr txBox="1"/>
          <p:nvPr/>
        </p:nvSpPr>
        <p:spPr>
          <a:xfrm>
            <a:off x="82400" y="1388875"/>
            <a:ext cx="1930200" cy="23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Biofuel</a:t>
            </a:r>
            <a:endParaRPr/>
          </a:p>
        </p:txBody>
      </p:sp>
      <p:sp>
        <p:nvSpPr>
          <p:cNvPr id="244" name="Shape 244"/>
          <p:cNvSpPr txBox="1"/>
          <p:nvPr/>
        </p:nvSpPr>
        <p:spPr>
          <a:xfrm>
            <a:off x="7379800" y="105925"/>
            <a:ext cx="1883100" cy="339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Biodiesel</a:t>
            </a:r>
            <a:endParaRPr/>
          </a:p>
        </p:txBody>
      </p:sp>
      <p:sp>
        <p:nvSpPr>
          <p:cNvPr id="245" name="Shape 245"/>
          <p:cNvSpPr txBox="1"/>
          <p:nvPr/>
        </p:nvSpPr>
        <p:spPr>
          <a:xfrm>
            <a:off x="211850" y="4578550"/>
            <a:ext cx="2907300" cy="31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Biodiesel on the earth</a:t>
            </a:r>
            <a:endParaRPr/>
          </a:p>
        </p:txBody>
      </p:sp>
      <p:sp>
        <p:nvSpPr>
          <p:cNvPr id="246" name="Shape 246"/>
          <p:cNvSpPr txBox="1"/>
          <p:nvPr/>
        </p:nvSpPr>
        <p:spPr>
          <a:xfrm>
            <a:off x="5567225" y="4590300"/>
            <a:ext cx="1883100" cy="339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beaker of biofuel</a:t>
            </a:r>
            <a:endParaRPr/>
          </a:p>
        </p:txBody>
      </p:sp>
      <p:sp>
        <p:nvSpPr>
          <p:cNvPr id="247" name="Shape 247"/>
          <p:cNvSpPr txBox="1"/>
          <p:nvPr/>
        </p:nvSpPr>
        <p:spPr>
          <a:xfrm>
            <a:off x="3436850" y="2377550"/>
            <a:ext cx="1800900" cy="43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erlenmeyer flask of biodiesel</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dirty="0">
                <a:latin typeface="Comfortaa"/>
                <a:ea typeface="Comfortaa"/>
                <a:cs typeface="Comfortaa"/>
                <a:sym typeface="Comfortaa"/>
              </a:rPr>
              <a:t>2. R</a:t>
            </a:r>
            <a:r>
              <a:rPr lang="fr" dirty="0" smtClean="0">
                <a:latin typeface="Comfortaa"/>
                <a:ea typeface="Comfortaa"/>
                <a:cs typeface="Comfortaa"/>
                <a:sym typeface="Comfortaa"/>
              </a:rPr>
              <a:t>enewable </a:t>
            </a:r>
            <a:r>
              <a:rPr lang="fr" dirty="0">
                <a:latin typeface="Comfortaa"/>
                <a:ea typeface="Comfortaa"/>
                <a:cs typeface="Comfortaa"/>
                <a:sym typeface="Comfortaa"/>
              </a:rPr>
              <a:t>energies</a:t>
            </a:r>
            <a:endParaRPr dirty="0">
              <a:latin typeface="Comfortaa"/>
              <a:ea typeface="Comfortaa"/>
              <a:cs typeface="Comfortaa"/>
              <a:sym typeface="Comfortaa"/>
            </a:endParaRPr>
          </a:p>
          <a:p>
            <a:pPr marL="0" lvl="0" indent="0">
              <a:spcBef>
                <a:spcPts val="0"/>
              </a:spcBef>
              <a:spcAft>
                <a:spcPts val="0"/>
              </a:spcAft>
              <a:buClr>
                <a:schemeClr val="dk1"/>
              </a:buClr>
              <a:buSzPts val="1100"/>
              <a:buFont typeface="Arial"/>
              <a:buNone/>
            </a:pPr>
            <a:r>
              <a:rPr lang="fr" sz="1800" dirty="0">
                <a:latin typeface="Comfortaa"/>
                <a:ea typeface="Comfortaa"/>
                <a:cs typeface="Comfortaa"/>
                <a:sym typeface="Comfortaa"/>
              </a:rPr>
              <a:t>B. Solar </a:t>
            </a:r>
            <a:r>
              <a:rPr lang="fr" sz="1800" dirty="0" smtClean="0">
                <a:latin typeface="Comfortaa"/>
                <a:ea typeface="Comfortaa"/>
                <a:cs typeface="Comfortaa"/>
                <a:sym typeface="Comfortaa"/>
              </a:rPr>
              <a:t>energy</a:t>
            </a:r>
            <a:br>
              <a:rPr lang="fr" sz="1800" dirty="0" smtClean="0">
                <a:latin typeface="Comfortaa"/>
                <a:ea typeface="Comfortaa"/>
                <a:cs typeface="Comfortaa"/>
                <a:sym typeface="Comfortaa"/>
              </a:rPr>
            </a:br>
            <a:r>
              <a:rPr lang="fr" sz="1800" dirty="0">
                <a:latin typeface="Comfortaa"/>
                <a:ea typeface="Comfortaa"/>
                <a:cs typeface="Comfortaa"/>
                <a:sym typeface="Comfortaa"/>
              </a:rPr>
              <a:t/>
            </a:r>
            <a:br>
              <a:rPr lang="fr" sz="1800" dirty="0">
                <a:latin typeface="Comfortaa"/>
                <a:ea typeface="Comfortaa"/>
                <a:cs typeface="Comfortaa"/>
                <a:sym typeface="Comfortaa"/>
              </a:rPr>
            </a:br>
            <a:endParaRPr dirty="0"/>
          </a:p>
          <a:p>
            <a:pPr marL="0" lvl="0" indent="0">
              <a:spcBef>
                <a:spcPts val="0"/>
              </a:spcBef>
              <a:spcAft>
                <a:spcPts val="0"/>
              </a:spcAft>
              <a:buNone/>
            </a:pPr>
            <a:endParaRPr dirty="0"/>
          </a:p>
        </p:txBody>
      </p:sp>
      <p:sp>
        <p:nvSpPr>
          <p:cNvPr id="253" name="Shape 253"/>
          <p:cNvSpPr txBox="1">
            <a:spLocks noGrp="1"/>
          </p:cNvSpPr>
          <p:nvPr>
            <p:ph type="body" idx="1"/>
          </p:nvPr>
        </p:nvSpPr>
        <p:spPr>
          <a:xfrm>
            <a:off x="311700" y="1152475"/>
            <a:ext cx="8520600" cy="3630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dirty="0" smtClean="0">
                <a:solidFill>
                  <a:srgbClr val="000000"/>
                </a:solidFill>
              </a:rPr>
              <a:t>« Solar </a:t>
            </a:r>
            <a:r>
              <a:rPr lang="fr" dirty="0">
                <a:solidFill>
                  <a:srgbClr val="000000"/>
                </a:solidFill>
              </a:rPr>
              <a:t>power is an energy from the sun that is converted </a:t>
            </a:r>
            <a:r>
              <a:rPr lang="fr" dirty="0" smtClean="0">
                <a:solidFill>
                  <a:srgbClr val="000000"/>
                </a:solidFill>
              </a:rPr>
              <a:t/>
            </a:r>
            <a:br>
              <a:rPr lang="fr" dirty="0" smtClean="0">
                <a:solidFill>
                  <a:srgbClr val="000000"/>
                </a:solidFill>
              </a:rPr>
            </a:br>
            <a:r>
              <a:rPr lang="fr" dirty="0" smtClean="0">
                <a:solidFill>
                  <a:srgbClr val="000000"/>
                </a:solidFill>
              </a:rPr>
              <a:t>into thermal </a:t>
            </a:r>
            <a:r>
              <a:rPr lang="fr" dirty="0">
                <a:solidFill>
                  <a:srgbClr val="000000"/>
                </a:solidFill>
              </a:rPr>
              <a:t>or electrical </a:t>
            </a:r>
            <a:r>
              <a:rPr lang="fr" dirty="0" smtClean="0">
                <a:solidFill>
                  <a:srgbClr val="000000"/>
                </a:solidFill>
              </a:rPr>
              <a:t>energy » </a:t>
            </a:r>
          </a:p>
          <a:p>
            <a:pPr marL="0" lvl="0" indent="0" rtl="0">
              <a:spcBef>
                <a:spcPts val="0"/>
              </a:spcBef>
              <a:spcAft>
                <a:spcPts val="0"/>
              </a:spcAft>
              <a:buNone/>
            </a:pPr>
            <a:endParaRPr lang="fr" b="1" dirty="0">
              <a:solidFill>
                <a:srgbClr val="000000"/>
              </a:solidFill>
            </a:endParaRPr>
          </a:p>
          <a:p>
            <a:pPr marL="0" lvl="0" indent="0" rtl="0">
              <a:spcBef>
                <a:spcPts val="0"/>
              </a:spcBef>
              <a:spcAft>
                <a:spcPts val="0"/>
              </a:spcAft>
              <a:buNone/>
            </a:pPr>
            <a:r>
              <a:rPr lang="fr" b="1" dirty="0" smtClean="0">
                <a:solidFill>
                  <a:srgbClr val="000000"/>
                </a:solidFill>
              </a:rPr>
              <a:t>Advantages</a:t>
            </a:r>
            <a:r>
              <a:rPr lang="fr" b="1" dirty="0">
                <a:solidFill>
                  <a:srgbClr val="000000"/>
                </a:solidFill>
              </a:rPr>
              <a:t>	</a:t>
            </a:r>
            <a:r>
              <a:rPr lang="fr" b="1" dirty="0" smtClean="0">
                <a:solidFill>
                  <a:srgbClr val="000000"/>
                </a:solidFill>
              </a:rPr>
              <a:t>			</a:t>
            </a:r>
            <a:r>
              <a:rPr lang="fr-FR" b="1" dirty="0" smtClean="0">
                <a:solidFill>
                  <a:srgbClr val="000000"/>
                </a:solidFill>
              </a:rPr>
              <a:t>Drawbacks</a:t>
            </a:r>
            <a:r>
              <a:rPr lang="fr" b="1" dirty="0">
                <a:solidFill>
                  <a:srgbClr val="000000"/>
                </a:solidFill>
              </a:rPr>
              <a:t>		</a:t>
            </a:r>
            <a:r>
              <a:rPr lang="fr" dirty="0">
                <a:solidFill>
                  <a:srgbClr val="000000"/>
                </a:solidFill>
              </a:rPr>
              <a:t>	</a:t>
            </a:r>
            <a:r>
              <a:rPr lang="fr" dirty="0" smtClean="0">
                <a:solidFill>
                  <a:srgbClr val="000000"/>
                </a:solidFill>
              </a:rPr>
              <a:t>				- </a:t>
            </a:r>
            <a:r>
              <a:rPr lang="fr" dirty="0">
                <a:solidFill>
                  <a:srgbClr val="000000"/>
                </a:solidFill>
              </a:rPr>
              <a:t>weather dependent</a:t>
            </a:r>
            <a:endParaRPr dirty="0">
              <a:solidFill>
                <a:srgbClr val="000000"/>
              </a:solidFill>
            </a:endParaRPr>
          </a:p>
          <a:p>
            <a:pPr marL="457200" lvl="0" indent="-342900" rtl="0">
              <a:spcBef>
                <a:spcPts val="0"/>
              </a:spcBef>
              <a:spcAft>
                <a:spcPts val="0"/>
              </a:spcAft>
              <a:buClr>
                <a:srgbClr val="000000"/>
              </a:buClr>
              <a:buSzPts val="1800"/>
              <a:buChar char="-"/>
            </a:pPr>
            <a:r>
              <a:rPr lang="fr" dirty="0">
                <a:solidFill>
                  <a:srgbClr val="000000"/>
                </a:solidFill>
              </a:rPr>
              <a:t>reduces electricity bill		</a:t>
            </a:r>
            <a:r>
              <a:rPr lang="fr" dirty="0" smtClean="0">
                <a:solidFill>
                  <a:srgbClr val="000000"/>
                </a:solidFill>
              </a:rPr>
              <a:t>- </a:t>
            </a:r>
            <a:r>
              <a:rPr lang="fr" dirty="0">
                <a:solidFill>
                  <a:srgbClr val="000000"/>
                </a:solidFill>
              </a:rPr>
              <a:t>uses a lot of space</a:t>
            </a:r>
            <a:endParaRPr dirty="0">
              <a:solidFill>
                <a:srgbClr val="000000"/>
              </a:solidFill>
            </a:endParaRPr>
          </a:p>
          <a:p>
            <a:pPr marL="457200" lvl="0" indent="-342900" rtl="0">
              <a:spcBef>
                <a:spcPts val="0"/>
              </a:spcBef>
              <a:spcAft>
                <a:spcPts val="0"/>
              </a:spcAft>
              <a:buClr>
                <a:srgbClr val="000000"/>
              </a:buClr>
              <a:buSzPts val="1800"/>
              <a:buChar char="-"/>
            </a:pPr>
            <a:r>
              <a:rPr lang="fr" dirty="0">
                <a:solidFill>
                  <a:srgbClr val="000000"/>
                </a:solidFill>
              </a:rPr>
              <a:t>diverse applications		</a:t>
            </a:r>
            <a:r>
              <a:rPr lang="fr" dirty="0" smtClean="0">
                <a:solidFill>
                  <a:srgbClr val="000000"/>
                </a:solidFill>
              </a:rPr>
              <a:t>- </a:t>
            </a:r>
            <a:r>
              <a:rPr lang="fr" dirty="0">
                <a:solidFill>
                  <a:srgbClr val="000000"/>
                </a:solidFill>
              </a:rPr>
              <a:t>expensive initially</a:t>
            </a:r>
            <a:endParaRPr dirty="0">
              <a:solidFill>
                <a:srgbClr val="000000"/>
              </a:solidFill>
            </a:endParaRPr>
          </a:p>
          <a:p>
            <a:pPr marL="457200" lvl="0" indent="-342900" rtl="0">
              <a:spcBef>
                <a:spcPts val="0"/>
              </a:spcBef>
              <a:spcAft>
                <a:spcPts val="0"/>
              </a:spcAft>
              <a:buClr>
                <a:srgbClr val="000000"/>
              </a:buClr>
              <a:buSzPts val="1800"/>
              <a:buChar char="-"/>
            </a:pPr>
            <a:r>
              <a:rPr lang="fr" dirty="0">
                <a:solidFill>
                  <a:srgbClr val="000000"/>
                </a:solidFill>
              </a:rPr>
              <a:t>low maintenance costs	</a:t>
            </a:r>
            <a:r>
              <a:rPr lang="fr" dirty="0" smtClean="0">
                <a:solidFill>
                  <a:srgbClr val="000000"/>
                </a:solidFill>
              </a:rPr>
              <a:t>- </a:t>
            </a:r>
            <a:r>
              <a:rPr lang="fr" dirty="0">
                <a:solidFill>
                  <a:srgbClr val="000000"/>
                </a:solidFill>
              </a:rPr>
              <a:t>solar energy storage is </a:t>
            </a:r>
            <a:r>
              <a:rPr lang="fr" dirty="0" smtClean="0">
                <a:solidFill>
                  <a:srgbClr val="000000"/>
                </a:solidFill>
              </a:rPr>
              <a:t>expensive</a:t>
            </a:r>
          </a:p>
          <a:p>
            <a:pPr lvl="0">
              <a:buClr>
                <a:srgbClr val="000000"/>
              </a:buClr>
              <a:buChar char="-"/>
            </a:pPr>
            <a:r>
              <a:rPr lang="fr-FR" dirty="0" smtClean="0">
                <a:solidFill>
                  <a:srgbClr val="000000"/>
                </a:solidFill>
              </a:rPr>
              <a:t>E</a:t>
            </a:r>
            <a:r>
              <a:rPr lang="fr" dirty="0" smtClean="0">
                <a:solidFill>
                  <a:srgbClr val="000000"/>
                </a:solidFill>
              </a:rPr>
              <a:t>fficient			</a:t>
            </a:r>
            <a:r>
              <a:rPr lang="fr" dirty="0" smtClean="0">
                <a:solidFill>
                  <a:schemeClr val="dk1"/>
                </a:solidFill>
              </a:rPr>
              <a:t>- </a:t>
            </a:r>
            <a:r>
              <a:rPr lang="fr" dirty="0">
                <a:solidFill>
                  <a:schemeClr val="dk1"/>
                </a:solidFill>
              </a:rPr>
              <a:t>stop fire</a:t>
            </a:r>
            <a:endParaRPr dirty="0">
              <a:solidFill>
                <a:srgbClr val="000000"/>
              </a:solidFill>
            </a:endParaRPr>
          </a:p>
          <a:p>
            <a:pPr marL="114300" lvl="0" indent="0" rtl="0">
              <a:spcBef>
                <a:spcPts val="0"/>
              </a:spcBef>
              <a:spcAft>
                <a:spcPts val="0"/>
              </a:spcAft>
              <a:buClr>
                <a:srgbClr val="000000"/>
              </a:buClr>
              <a:buSzPts val="1800"/>
              <a:buNone/>
            </a:pPr>
            <a:r>
              <a:rPr lang="fr" dirty="0">
                <a:solidFill>
                  <a:srgbClr val="000000"/>
                </a:solidFill>
              </a:rPr>
              <a:t>				</a:t>
            </a:r>
            <a:r>
              <a:rPr lang="fr" dirty="0" smtClean="0">
                <a:solidFill>
                  <a:srgbClr val="000000"/>
                </a:solidFill>
              </a:rPr>
              <a:t>- </a:t>
            </a:r>
            <a:r>
              <a:rPr lang="fr" dirty="0">
                <a:solidFill>
                  <a:srgbClr val="000000"/>
                </a:solidFill>
              </a:rPr>
              <a:t>pollution </a:t>
            </a:r>
            <a:endParaRPr dirty="0">
              <a:solidFill>
                <a:srgbClr val="000000"/>
              </a:solidFill>
            </a:endParaRPr>
          </a:p>
          <a:p>
            <a:pPr marL="114300" lvl="0" indent="0" rtl="0">
              <a:spcBef>
                <a:spcPts val="0"/>
              </a:spcBef>
              <a:spcAft>
                <a:spcPts val="0"/>
              </a:spcAft>
              <a:buClr>
                <a:srgbClr val="000000"/>
              </a:buClr>
              <a:buSzPts val="1800"/>
              <a:buNone/>
            </a:pPr>
            <a:r>
              <a:rPr lang="fr" dirty="0">
                <a:solidFill>
                  <a:srgbClr val="000000"/>
                </a:solidFill>
              </a:rPr>
              <a:t>							</a:t>
            </a:r>
            <a:endParaRPr dirty="0">
              <a:solidFill>
                <a:srgbClr val="000000"/>
              </a:solidFill>
            </a:endParaRPr>
          </a:p>
          <a:p>
            <a:pPr marL="914400" lvl="0" indent="0" rtl="0">
              <a:spcBef>
                <a:spcPts val="1600"/>
              </a:spcBef>
              <a:spcAft>
                <a:spcPts val="1600"/>
              </a:spcAft>
              <a:buNone/>
            </a:pPr>
            <a:r>
              <a:rPr lang="fr" dirty="0">
                <a:solidFill>
                  <a:srgbClr val="000000"/>
                </a:solidFill>
              </a:rPr>
              <a:t>						</a:t>
            </a:r>
            <a:endParaRPr dirty="0">
              <a:solidFill>
                <a:srgbClr val="000000"/>
              </a:solidFill>
            </a:endParaRPr>
          </a:p>
        </p:txBody>
      </p:sp>
      <p:pic>
        <p:nvPicPr>
          <p:cNvPr id="254" name="Shape 254"/>
          <p:cNvPicPr preferRelativeResize="0"/>
          <p:nvPr/>
        </p:nvPicPr>
        <p:blipFill>
          <a:blip r:embed="rId3">
            <a:alphaModFix/>
          </a:blip>
          <a:stretch>
            <a:fillRect/>
          </a:stretch>
        </p:blipFill>
        <p:spPr>
          <a:xfrm>
            <a:off x="6460000" y="0"/>
            <a:ext cx="2684000" cy="2684000"/>
          </a:xfrm>
          <a:prstGeom prst="rect">
            <a:avLst/>
          </a:prstGeom>
          <a:noFill/>
          <a:ln>
            <a:noFill/>
          </a:ln>
        </p:spPr>
      </p:pic>
      <p:cxnSp>
        <p:nvCxnSpPr>
          <p:cNvPr id="255" name="Shape 255"/>
          <p:cNvCxnSpPr/>
          <p:nvPr/>
        </p:nvCxnSpPr>
        <p:spPr>
          <a:xfrm flipH="1">
            <a:off x="3603900" y="2577575"/>
            <a:ext cx="11700" cy="2087700"/>
          </a:xfrm>
          <a:prstGeom prst="straightConnector1">
            <a:avLst/>
          </a:prstGeom>
          <a:noFill/>
          <a:ln w="76200" cap="flat" cmpd="sng">
            <a:solidFill>
              <a:srgbClr val="000000"/>
            </a:solidFill>
            <a:prstDash val="solid"/>
            <a:round/>
            <a:headEnd type="none" w="med" len="med"/>
            <a:tailEnd type="none" w="med" len="med"/>
          </a:ln>
        </p:spPr>
      </p:cxnSp>
      <p:sp>
        <p:nvSpPr>
          <p:cNvPr id="256" name="Shape 256"/>
          <p:cNvSpPr txBox="1"/>
          <p:nvPr/>
        </p:nvSpPr>
        <p:spPr>
          <a:xfrm>
            <a:off x="6520600" y="2765950"/>
            <a:ext cx="2565900" cy="23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The sun supplying a solar panel</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2" name="Shape 2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63" name="Shape 263"/>
          <p:cNvPicPr preferRelativeResize="0"/>
          <p:nvPr/>
        </p:nvPicPr>
        <p:blipFill rotWithShape="1">
          <a:blip r:embed="rId3">
            <a:alphaModFix/>
          </a:blip>
          <a:srcRect l="13845" t="17564" b="1750"/>
          <a:stretch/>
        </p:blipFill>
        <p:spPr>
          <a:xfrm>
            <a:off x="-70600" y="0"/>
            <a:ext cx="9214599" cy="5002249"/>
          </a:xfrm>
          <a:prstGeom prst="rect">
            <a:avLst/>
          </a:prstGeom>
          <a:noFill/>
          <a:ln>
            <a:noFill/>
          </a:ln>
        </p:spPr>
      </p:pic>
      <p:sp>
        <p:nvSpPr>
          <p:cNvPr id="264" name="Shape 264"/>
          <p:cNvSpPr txBox="1"/>
          <p:nvPr/>
        </p:nvSpPr>
        <p:spPr>
          <a:xfrm>
            <a:off x="5167050" y="4708000"/>
            <a:ext cx="3665100" cy="294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Huge solar panel facility</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dirty="0" smtClean="0">
                <a:latin typeface="Comfortaa"/>
                <a:ea typeface="Comfortaa"/>
                <a:cs typeface="Comfortaa"/>
                <a:sym typeface="Comfortaa"/>
              </a:rPr>
              <a:t>2. Renewable </a:t>
            </a:r>
            <a:r>
              <a:rPr lang="fr" dirty="0">
                <a:latin typeface="Comfortaa"/>
                <a:ea typeface="Comfortaa"/>
                <a:cs typeface="Comfortaa"/>
                <a:sym typeface="Comfortaa"/>
              </a:rPr>
              <a:t>energies</a:t>
            </a:r>
            <a:endParaRPr dirty="0">
              <a:latin typeface="Comfortaa"/>
              <a:ea typeface="Comfortaa"/>
              <a:cs typeface="Comfortaa"/>
              <a:sym typeface="Comfortaa"/>
            </a:endParaRPr>
          </a:p>
          <a:p>
            <a:pPr marL="0" lvl="0" indent="0">
              <a:spcBef>
                <a:spcPts val="0"/>
              </a:spcBef>
              <a:spcAft>
                <a:spcPts val="0"/>
              </a:spcAft>
              <a:buClr>
                <a:schemeClr val="dk1"/>
              </a:buClr>
              <a:buSzPts val="1100"/>
              <a:buFont typeface="Arial"/>
              <a:buNone/>
            </a:pPr>
            <a:r>
              <a:rPr lang="fr" sz="1800" dirty="0">
                <a:latin typeface="Comfortaa"/>
                <a:ea typeface="Comfortaa"/>
                <a:cs typeface="Comfortaa"/>
                <a:sym typeface="Comfortaa"/>
              </a:rPr>
              <a:t>C. Wind power</a:t>
            </a:r>
            <a:endParaRPr dirty="0"/>
          </a:p>
          <a:p>
            <a:pPr marL="0" lvl="0" indent="0">
              <a:spcBef>
                <a:spcPts val="0"/>
              </a:spcBef>
              <a:spcAft>
                <a:spcPts val="0"/>
              </a:spcAft>
              <a:buNone/>
            </a:pPr>
            <a:endParaRPr dirty="0"/>
          </a:p>
        </p:txBody>
      </p:sp>
      <p:sp>
        <p:nvSpPr>
          <p:cNvPr id="270" name="Shape 2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fr" dirty="0" smtClean="0">
                <a:solidFill>
                  <a:srgbClr val="000000"/>
                </a:solidFill>
              </a:rPr>
              <a:t>« Power </a:t>
            </a:r>
            <a:r>
              <a:rPr lang="fr" dirty="0">
                <a:solidFill>
                  <a:srgbClr val="000000"/>
                </a:solidFill>
              </a:rPr>
              <a:t>derived from wind: used to </a:t>
            </a:r>
            <a:br>
              <a:rPr lang="fr" dirty="0">
                <a:solidFill>
                  <a:srgbClr val="000000"/>
                </a:solidFill>
              </a:rPr>
            </a:br>
            <a:r>
              <a:rPr lang="fr" dirty="0">
                <a:solidFill>
                  <a:srgbClr val="000000"/>
                </a:solidFill>
              </a:rPr>
              <a:t>generate electricity or mechanical power</a:t>
            </a:r>
            <a:r>
              <a:rPr lang="fr" dirty="0" smtClean="0">
                <a:solidFill>
                  <a:srgbClr val="000000"/>
                </a:solidFill>
              </a:rPr>
              <a:t>. »</a:t>
            </a:r>
            <a:endParaRPr dirty="0">
              <a:solidFill>
                <a:srgbClr val="000000"/>
              </a:solidFill>
            </a:endParaRPr>
          </a:p>
          <a:p>
            <a:pPr marL="0" indent="0">
              <a:spcBef>
                <a:spcPts val="1600"/>
              </a:spcBef>
              <a:buNone/>
            </a:pPr>
            <a:r>
              <a:rPr lang="fr" dirty="0">
                <a:solidFill>
                  <a:srgbClr val="000000"/>
                </a:solidFill>
              </a:rPr>
              <a:t>	</a:t>
            </a:r>
            <a:r>
              <a:rPr lang="fr" b="1" dirty="0" smtClean="0">
                <a:solidFill>
                  <a:srgbClr val="000000"/>
                </a:solidFill>
              </a:rPr>
              <a:t>Advantages			</a:t>
            </a:r>
            <a:r>
              <a:rPr lang="fr-FR" b="1" dirty="0" smtClean="0">
                <a:solidFill>
                  <a:srgbClr val="000000"/>
                </a:solidFill>
              </a:rPr>
              <a:t>Drawbacks</a:t>
            </a:r>
            <a:r>
              <a:rPr lang="fr" b="1" dirty="0">
                <a:solidFill>
                  <a:srgbClr val="000000"/>
                </a:solidFill>
              </a:rPr>
              <a:t>					</a:t>
            </a:r>
            <a:endParaRPr lang="fr" b="1" dirty="0" smtClean="0">
              <a:solidFill>
                <a:srgbClr val="000000"/>
              </a:solidFill>
            </a:endParaRPr>
          </a:p>
          <a:p>
            <a:pPr marL="0" lvl="0" indent="0">
              <a:spcBef>
                <a:spcPts val="1600"/>
              </a:spcBef>
              <a:spcAft>
                <a:spcPts val="0"/>
              </a:spcAft>
              <a:buNone/>
            </a:pPr>
            <a:r>
              <a:rPr lang="fr" b="1" dirty="0" smtClean="0">
                <a:solidFill>
                  <a:srgbClr val="000000"/>
                </a:solidFill>
              </a:rPr>
              <a:t>  -    </a:t>
            </a:r>
            <a:r>
              <a:rPr lang="fr" dirty="0" smtClean="0">
                <a:solidFill>
                  <a:srgbClr val="000000"/>
                </a:solidFill>
              </a:rPr>
              <a:t>natural </a:t>
            </a:r>
            <a:r>
              <a:rPr lang="fr" dirty="0">
                <a:solidFill>
                  <a:srgbClr val="000000"/>
                </a:solidFill>
              </a:rPr>
              <a:t>			</a:t>
            </a:r>
            <a:r>
              <a:rPr lang="fr" dirty="0" smtClean="0">
                <a:solidFill>
                  <a:srgbClr val="000000"/>
                </a:solidFill>
              </a:rPr>
              <a:t>- </a:t>
            </a:r>
            <a:r>
              <a:rPr lang="fr" dirty="0">
                <a:solidFill>
                  <a:srgbClr val="000000"/>
                </a:solidFill>
              </a:rPr>
              <a:t>weather dependent</a:t>
            </a:r>
            <a:endParaRPr dirty="0">
              <a:solidFill>
                <a:srgbClr val="000000"/>
              </a:solidFill>
            </a:endParaRPr>
          </a:p>
          <a:p>
            <a:pPr marL="457200" lvl="0" indent="-342900" rtl="0">
              <a:spcBef>
                <a:spcPts val="0"/>
              </a:spcBef>
              <a:spcAft>
                <a:spcPts val="0"/>
              </a:spcAft>
              <a:buClr>
                <a:srgbClr val="000000"/>
              </a:buClr>
              <a:buSzPts val="1800"/>
              <a:buChar char="-"/>
            </a:pPr>
            <a:r>
              <a:rPr lang="fr" dirty="0">
                <a:solidFill>
                  <a:srgbClr val="000000"/>
                </a:solidFill>
              </a:rPr>
              <a:t>efficient 			</a:t>
            </a:r>
            <a:r>
              <a:rPr lang="fr" dirty="0" smtClean="0">
                <a:solidFill>
                  <a:srgbClr val="000000"/>
                </a:solidFill>
              </a:rPr>
              <a:t>- </a:t>
            </a:r>
            <a:r>
              <a:rPr lang="fr" dirty="0">
                <a:solidFill>
                  <a:srgbClr val="000000"/>
                </a:solidFill>
              </a:rPr>
              <a:t>visual pollution </a:t>
            </a:r>
            <a:endParaRPr dirty="0">
              <a:solidFill>
                <a:srgbClr val="000000"/>
              </a:solidFill>
            </a:endParaRPr>
          </a:p>
          <a:p>
            <a:pPr marL="457200" lvl="0" indent="-342900" rtl="0">
              <a:spcBef>
                <a:spcPts val="0"/>
              </a:spcBef>
              <a:spcAft>
                <a:spcPts val="0"/>
              </a:spcAft>
              <a:buClr>
                <a:srgbClr val="000000"/>
              </a:buClr>
              <a:buSzPts val="1800"/>
              <a:buChar char="-"/>
            </a:pPr>
            <a:r>
              <a:rPr lang="fr" dirty="0">
                <a:solidFill>
                  <a:srgbClr val="000000"/>
                </a:solidFill>
              </a:rPr>
              <a:t>no greenhouse gas after	</a:t>
            </a:r>
            <a:r>
              <a:rPr lang="fr" dirty="0" smtClean="0">
                <a:solidFill>
                  <a:srgbClr val="000000"/>
                </a:solidFill>
              </a:rPr>
              <a:t>- </a:t>
            </a:r>
            <a:r>
              <a:rPr lang="fr" dirty="0">
                <a:solidFill>
                  <a:srgbClr val="000000"/>
                </a:solidFill>
              </a:rPr>
              <a:t>noisy </a:t>
            </a:r>
            <a:br>
              <a:rPr lang="fr" dirty="0">
                <a:solidFill>
                  <a:srgbClr val="000000"/>
                </a:solidFill>
              </a:rPr>
            </a:br>
            <a:r>
              <a:rPr lang="fr" dirty="0">
                <a:solidFill>
                  <a:srgbClr val="000000"/>
                </a:solidFill>
              </a:rPr>
              <a:t>built				</a:t>
            </a:r>
            <a:r>
              <a:rPr lang="fr" dirty="0" smtClean="0">
                <a:solidFill>
                  <a:srgbClr val="000000"/>
                </a:solidFill>
              </a:rPr>
              <a:t>- </a:t>
            </a:r>
            <a:r>
              <a:rPr lang="fr" dirty="0">
                <a:solidFill>
                  <a:srgbClr val="000000"/>
                </a:solidFill>
              </a:rPr>
              <a:t>built is polluting</a:t>
            </a:r>
            <a:endParaRPr dirty="0">
              <a:solidFill>
                <a:srgbClr val="000000"/>
              </a:solidFill>
            </a:endParaRPr>
          </a:p>
          <a:p>
            <a:pPr marL="457200" lvl="0" indent="-342900" rtl="0">
              <a:spcBef>
                <a:spcPts val="0"/>
              </a:spcBef>
              <a:spcAft>
                <a:spcPts val="0"/>
              </a:spcAft>
              <a:buClr>
                <a:srgbClr val="000000"/>
              </a:buClr>
              <a:buSzPts val="1800"/>
              <a:buChar char="-"/>
            </a:pPr>
            <a:r>
              <a:rPr lang="fr" dirty="0">
                <a:solidFill>
                  <a:srgbClr val="000000"/>
                </a:solidFill>
              </a:rPr>
              <a:t>doesn’t takes a lot of space</a:t>
            </a:r>
            <a:endParaRPr dirty="0">
              <a:solidFill>
                <a:srgbClr val="000000"/>
              </a:solidFill>
            </a:endParaRPr>
          </a:p>
          <a:p>
            <a:pPr marL="0" lvl="0" indent="0" rtl="0">
              <a:spcBef>
                <a:spcPts val="1600"/>
              </a:spcBef>
              <a:spcAft>
                <a:spcPts val="1600"/>
              </a:spcAft>
              <a:buNone/>
            </a:pPr>
            <a:endParaRPr dirty="0">
              <a:solidFill>
                <a:srgbClr val="000000"/>
              </a:solidFill>
            </a:endParaRPr>
          </a:p>
        </p:txBody>
      </p:sp>
      <p:pic>
        <p:nvPicPr>
          <p:cNvPr id="271" name="Shape 271"/>
          <p:cNvPicPr preferRelativeResize="0"/>
          <p:nvPr/>
        </p:nvPicPr>
        <p:blipFill>
          <a:blip r:embed="rId3">
            <a:alphaModFix/>
          </a:blip>
          <a:stretch>
            <a:fillRect/>
          </a:stretch>
        </p:blipFill>
        <p:spPr>
          <a:xfrm>
            <a:off x="7150475" y="0"/>
            <a:ext cx="1993526" cy="2414299"/>
          </a:xfrm>
          <a:prstGeom prst="rect">
            <a:avLst/>
          </a:prstGeom>
          <a:noFill/>
          <a:ln>
            <a:noFill/>
          </a:ln>
        </p:spPr>
      </p:pic>
      <p:cxnSp>
        <p:nvCxnSpPr>
          <p:cNvPr id="272" name="Shape 272"/>
          <p:cNvCxnSpPr/>
          <p:nvPr/>
        </p:nvCxnSpPr>
        <p:spPr>
          <a:xfrm>
            <a:off x="3778900" y="2612575"/>
            <a:ext cx="0" cy="2286000"/>
          </a:xfrm>
          <a:prstGeom prst="straightConnector1">
            <a:avLst/>
          </a:prstGeom>
          <a:noFill/>
          <a:ln w="76200" cap="flat" cmpd="sng">
            <a:solidFill>
              <a:srgbClr val="000000"/>
            </a:solidFill>
            <a:prstDash val="solid"/>
            <a:round/>
            <a:headEnd type="none" w="med" len="med"/>
            <a:tailEnd type="none" w="med" len="med"/>
          </a:ln>
        </p:spPr>
      </p:cxnSp>
      <p:sp>
        <p:nvSpPr>
          <p:cNvPr id="273" name="Shape 273"/>
          <p:cNvSpPr txBox="1"/>
          <p:nvPr/>
        </p:nvSpPr>
        <p:spPr>
          <a:xfrm>
            <a:off x="7097325" y="2660025"/>
            <a:ext cx="1993500" cy="31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Landscape with a wind turbine</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9" name="Shape 2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80" name="Shape 280"/>
          <p:cNvPicPr preferRelativeResize="0"/>
          <p:nvPr/>
        </p:nvPicPr>
        <p:blipFill rotWithShape="1">
          <a:blip r:embed="rId3">
            <a:alphaModFix/>
          </a:blip>
          <a:srcRect t="10754"/>
          <a:stretch/>
        </p:blipFill>
        <p:spPr>
          <a:xfrm>
            <a:off x="-50675" y="0"/>
            <a:ext cx="9194676" cy="5143501"/>
          </a:xfrm>
          <a:prstGeom prst="rect">
            <a:avLst/>
          </a:prstGeom>
          <a:noFill/>
          <a:ln>
            <a:noFill/>
          </a:ln>
        </p:spPr>
      </p:pic>
      <p:sp>
        <p:nvSpPr>
          <p:cNvPr id="281" name="Shape 281"/>
          <p:cNvSpPr txBox="1"/>
          <p:nvPr/>
        </p:nvSpPr>
        <p:spPr>
          <a:xfrm>
            <a:off x="5143500" y="0"/>
            <a:ext cx="4084200" cy="494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Landscape with numerous wind turbines</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dirty="0" smtClean="0">
                <a:latin typeface="Comfortaa"/>
                <a:ea typeface="Comfortaa"/>
                <a:cs typeface="Comfortaa"/>
                <a:sym typeface="Comfortaa"/>
              </a:rPr>
              <a:t>2. Renewable </a:t>
            </a:r>
            <a:r>
              <a:rPr lang="fr" dirty="0">
                <a:latin typeface="Comfortaa"/>
                <a:ea typeface="Comfortaa"/>
                <a:cs typeface="Comfortaa"/>
                <a:sym typeface="Comfortaa"/>
              </a:rPr>
              <a:t>energies</a:t>
            </a:r>
            <a:endParaRPr dirty="0">
              <a:latin typeface="Comfortaa"/>
              <a:ea typeface="Comfortaa"/>
              <a:cs typeface="Comfortaa"/>
              <a:sym typeface="Comfortaa"/>
            </a:endParaRPr>
          </a:p>
          <a:p>
            <a:pPr marL="0" lvl="0" indent="0">
              <a:spcBef>
                <a:spcPts val="0"/>
              </a:spcBef>
              <a:spcAft>
                <a:spcPts val="0"/>
              </a:spcAft>
              <a:buClr>
                <a:schemeClr val="dk1"/>
              </a:buClr>
              <a:buSzPts val="1100"/>
              <a:buFont typeface="Arial"/>
              <a:buNone/>
            </a:pPr>
            <a:r>
              <a:rPr lang="fr" sz="1800" dirty="0">
                <a:latin typeface="Comfortaa"/>
                <a:ea typeface="Comfortaa"/>
                <a:cs typeface="Comfortaa"/>
                <a:sym typeface="Comfortaa"/>
              </a:rPr>
              <a:t>D. Tidal power </a:t>
            </a:r>
            <a:endParaRPr dirty="0"/>
          </a:p>
          <a:p>
            <a:pPr marL="0" lvl="0" indent="0">
              <a:spcBef>
                <a:spcPts val="0"/>
              </a:spcBef>
              <a:spcAft>
                <a:spcPts val="0"/>
              </a:spcAft>
              <a:buNone/>
            </a:pPr>
            <a:endParaRPr dirty="0"/>
          </a:p>
        </p:txBody>
      </p:sp>
      <p:sp>
        <p:nvSpPr>
          <p:cNvPr id="287" name="Shape 2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fr" dirty="0" smtClean="0">
                <a:solidFill>
                  <a:srgbClr val="000000"/>
                </a:solidFill>
              </a:rPr>
              <a:t>« The </a:t>
            </a:r>
            <a:r>
              <a:rPr lang="fr" dirty="0">
                <a:solidFill>
                  <a:srgbClr val="000000"/>
                </a:solidFill>
              </a:rPr>
              <a:t>use of the rise and fall of tides involving very large </a:t>
            </a:r>
            <a:br>
              <a:rPr lang="fr" dirty="0">
                <a:solidFill>
                  <a:srgbClr val="000000"/>
                </a:solidFill>
              </a:rPr>
            </a:br>
            <a:r>
              <a:rPr lang="fr" dirty="0">
                <a:solidFill>
                  <a:srgbClr val="000000"/>
                </a:solidFill>
              </a:rPr>
              <a:t>volumes of water at low heads to generate electric power</a:t>
            </a:r>
            <a:r>
              <a:rPr lang="fr" dirty="0" smtClean="0">
                <a:solidFill>
                  <a:srgbClr val="000000"/>
                </a:solidFill>
              </a:rPr>
              <a:t>. »</a:t>
            </a:r>
            <a:r>
              <a:rPr lang="fr-FR" dirty="0">
                <a:solidFill>
                  <a:srgbClr val="000000"/>
                </a:solidFill>
              </a:rPr>
              <a:t> </a:t>
            </a:r>
            <a:r>
              <a:rPr lang="fr-FR" dirty="0" smtClean="0">
                <a:solidFill>
                  <a:srgbClr val="000000"/>
                </a:solidFill>
              </a:rPr>
              <a:t/>
            </a:r>
            <a:br>
              <a:rPr lang="fr-FR" dirty="0" smtClean="0">
                <a:solidFill>
                  <a:srgbClr val="000000"/>
                </a:solidFill>
              </a:rPr>
            </a:br>
            <a:endParaRPr dirty="0">
              <a:solidFill>
                <a:srgbClr val="000000"/>
              </a:solidFill>
            </a:endParaRPr>
          </a:p>
          <a:p>
            <a:pPr marL="0" lvl="0" indent="0">
              <a:spcBef>
                <a:spcPts val="1600"/>
              </a:spcBef>
              <a:spcAft>
                <a:spcPts val="0"/>
              </a:spcAft>
              <a:buNone/>
            </a:pPr>
            <a:r>
              <a:rPr lang="fr" dirty="0">
                <a:solidFill>
                  <a:srgbClr val="000000"/>
                </a:solidFill>
              </a:rPr>
              <a:t>	</a:t>
            </a:r>
            <a:r>
              <a:rPr lang="fr" b="1" dirty="0">
                <a:solidFill>
                  <a:srgbClr val="000000"/>
                </a:solidFill>
              </a:rPr>
              <a:t>Advantages 					Drawbacks </a:t>
            </a:r>
            <a:endParaRPr b="1" dirty="0">
              <a:solidFill>
                <a:srgbClr val="000000"/>
              </a:solidFill>
            </a:endParaRPr>
          </a:p>
          <a:p>
            <a:pPr marL="457200" lvl="0" indent="-342900" rtl="0">
              <a:spcBef>
                <a:spcPts val="1600"/>
              </a:spcBef>
              <a:spcAft>
                <a:spcPts val="0"/>
              </a:spcAft>
              <a:buClr>
                <a:srgbClr val="000000"/>
              </a:buClr>
              <a:buSzPts val="1800"/>
              <a:buChar char="-"/>
            </a:pPr>
            <a:r>
              <a:rPr lang="fr" dirty="0">
                <a:solidFill>
                  <a:srgbClr val="000000"/>
                </a:solidFill>
              </a:rPr>
              <a:t>predictable			</a:t>
            </a:r>
            <a:r>
              <a:rPr lang="fr" dirty="0" smtClean="0">
                <a:solidFill>
                  <a:srgbClr val="000000"/>
                </a:solidFill>
              </a:rPr>
              <a:t>- </a:t>
            </a:r>
            <a:r>
              <a:rPr lang="fr" dirty="0">
                <a:solidFill>
                  <a:srgbClr val="000000"/>
                </a:solidFill>
              </a:rPr>
              <a:t>bad effect on environment and biodiversity</a:t>
            </a:r>
            <a:endParaRPr dirty="0">
              <a:solidFill>
                <a:srgbClr val="000000"/>
              </a:solidFill>
            </a:endParaRPr>
          </a:p>
          <a:p>
            <a:pPr marL="457200" lvl="0" indent="-342900" rtl="0">
              <a:spcBef>
                <a:spcPts val="0"/>
              </a:spcBef>
              <a:spcAft>
                <a:spcPts val="0"/>
              </a:spcAft>
              <a:buClr>
                <a:srgbClr val="000000"/>
              </a:buClr>
              <a:buSzPts val="1800"/>
              <a:buChar char="-"/>
            </a:pPr>
            <a:r>
              <a:rPr lang="fr" dirty="0">
                <a:solidFill>
                  <a:srgbClr val="000000"/>
                </a:solidFill>
              </a:rPr>
              <a:t>effective at low speed		- expensive </a:t>
            </a:r>
            <a:endParaRPr dirty="0">
              <a:solidFill>
                <a:srgbClr val="000000"/>
              </a:solidFill>
            </a:endParaRPr>
          </a:p>
          <a:p>
            <a:pPr marL="457200" lvl="0" indent="-342900" rtl="0">
              <a:spcBef>
                <a:spcPts val="0"/>
              </a:spcBef>
              <a:spcAft>
                <a:spcPts val="0"/>
              </a:spcAft>
              <a:buClr>
                <a:srgbClr val="000000"/>
              </a:buClr>
              <a:buSzPts val="1800"/>
              <a:buChar char="-"/>
            </a:pPr>
            <a:r>
              <a:rPr lang="fr" dirty="0">
                <a:solidFill>
                  <a:srgbClr val="000000"/>
                </a:solidFill>
              </a:rPr>
              <a:t>long lived			</a:t>
            </a:r>
            <a:r>
              <a:rPr lang="fr" dirty="0" smtClean="0">
                <a:solidFill>
                  <a:srgbClr val="000000"/>
                </a:solidFill>
              </a:rPr>
              <a:t>- </a:t>
            </a:r>
            <a:r>
              <a:rPr lang="fr" dirty="0">
                <a:solidFill>
                  <a:srgbClr val="000000"/>
                </a:solidFill>
              </a:rPr>
              <a:t>few ideal location </a:t>
            </a:r>
            <a:endParaRPr dirty="0">
              <a:solidFill>
                <a:srgbClr val="000000"/>
              </a:solidFill>
            </a:endParaRPr>
          </a:p>
          <a:p>
            <a:pPr marL="457200" lvl="0" indent="-342900">
              <a:spcBef>
                <a:spcPts val="0"/>
              </a:spcBef>
              <a:spcAft>
                <a:spcPts val="0"/>
              </a:spcAft>
              <a:buClr>
                <a:srgbClr val="000000"/>
              </a:buClr>
              <a:buSzPts val="1800"/>
              <a:buChar char="-"/>
            </a:pPr>
            <a:r>
              <a:rPr lang="fr" dirty="0">
                <a:solidFill>
                  <a:srgbClr val="000000"/>
                </a:solidFill>
              </a:rPr>
              <a:t>costs of maintenance are	- need more technological breakthrough</a:t>
            </a:r>
            <a:br>
              <a:rPr lang="fr" dirty="0">
                <a:solidFill>
                  <a:srgbClr val="000000"/>
                </a:solidFill>
              </a:rPr>
            </a:br>
            <a:r>
              <a:rPr lang="fr" dirty="0">
                <a:solidFill>
                  <a:srgbClr val="000000"/>
                </a:solidFill>
              </a:rPr>
              <a:t>low</a:t>
            </a:r>
            <a:endParaRPr dirty="0">
              <a:solidFill>
                <a:srgbClr val="000000"/>
              </a:solidFill>
            </a:endParaRPr>
          </a:p>
          <a:p>
            <a:pPr marL="0" lvl="0" indent="0">
              <a:spcBef>
                <a:spcPts val="1600"/>
              </a:spcBef>
              <a:spcAft>
                <a:spcPts val="1600"/>
              </a:spcAft>
              <a:buNone/>
            </a:pPr>
            <a:endParaRPr dirty="0">
              <a:solidFill>
                <a:srgbClr val="000000"/>
              </a:solidFill>
            </a:endParaRPr>
          </a:p>
        </p:txBody>
      </p:sp>
      <p:pic>
        <p:nvPicPr>
          <p:cNvPr id="288" name="Shape 288"/>
          <p:cNvPicPr preferRelativeResize="0"/>
          <p:nvPr/>
        </p:nvPicPr>
        <p:blipFill>
          <a:blip r:embed="rId3">
            <a:alphaModFix/>
          </a:blip>
          <a:stretch>
            <a:fillRect/>
          </a:stretch>
        </p:blipFill>
        <p:spPr>
          <a:xfrm>
            <a:off x="6537250" y="0"/>
            <a:ext cx="2606750" cy="1955050"/>
          </a:xfrm>
          <a:prstGeom prst="rect">
            <a:avLst/>
          </a:prstGeom>
          <a:noFill/>
          <a:ln>
            <a:noFill/>
          </a:ln>
        </p:spPr>
      </p:pic>
      <p:cxnSp>
        <p:nvCxnSpPr>
          <p:cNvPr id="289" name="Shape 289"/>
          <p:cNvCxnSpPr/>
          <p:nvPr/>
        </p:nvCxnSpPr>
        <p:spPr>
          <a:xfrm>
            <a:off x="3452350" y="2259475"/>
            <a:ext cx="23400" cy="2309400"/>
          </a:xfrm>
          <a:prstGeom prst="straightConnector1">
            <a:avLst/>
          </a:prstGeom>
          <a:noFill/>
          <a:ln w="76200" cap="flat" cmpd="sng">
            <a:solidFill>
              <a:srgbClr val="000000"/>
            </a:solidFill>
            <a:prstDash val="solid"/>
            <a:round/>
            <a:headEnd type="none" w="med" len="med"/>
            <a:tailEnd type="none" w="med" len="med"/>
          </a:ln>
        </p:spPr>
      </p:cxnSp>
      <p:sp>
        <p:nvSpPr>
          <p:cNvPr id="290" name="Shape 290"/>
          <p:cNvSpPr txBox="1"/>
          <p:nvPr/>
        </p:nvSpPr>
        <p:spPr>
          <a:xfrm>
            <a:off x="6520600" y="2047975"/>
            <a:ext cx="2495100" cy="21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Tidal power facility</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96" name="Shape 2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97" name="Shape 297"/>
          <p:cNvPicPr preferRelativeResize="0"/>
          <p:nvPr/>
        </p:nvPicPr>
        <p:blipFill rotWithShape="1">
          <a:blip r:embed="rId3">
            <a:alphaModFix/>
          </a:blip>
          <a:srcRect b="17850"/>
          <a:stretch/>
        </p:blipFill>
        <p:spPr>
          <a:xfrm>
            <a:off x="0" y="0"/>
            <a:ext cx="9391501" cy="5143502"/>
          </a:xfrm>
          <a:prstGeom prst="rect">
            <a:avLst/>
          </a:prstGeom>
          <a:noFill/>
          <a:ln>
            <a:noFill/>
          </a:ln>
        </p:spPr>
      </p:pic>
      <p:sp>
        <p:nvSpPr>
          <p:cNvPr id="298" name="Shape 298"/>
          <p:cNvSpPr txBox="1"/>
          <p:nvPr/>
        </p:nvSpPr>
        <p:spPr>
          <a:xfrm>
            <a:off x="6720675" y="188325"/>
            <a:ext cx="2554200" cy="776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Numerous tidal energy facilities</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dirty="0" smtClean="0">
                <a:latin typeface="Comfortaa"/>
                <a:ea typeface="Comfortaa"/>
                <a:cs typeface="Comfortaa"/>
                <a:sym typeface="Comfortaa"/>
              </a:rPr>
              <a:t>2. Renewable </a:t>
            </a:r>
            <a:r>
              <a:rPr lang="fr" dirty="0">
                <a:latin typeface="Comfortaa"/>
                <a:ea typeface="Comfortaa"/>
                <a:cs typeface="Comfortaa"/>
                <a:sym typeface="Comfortaa"/>
              </a:rPr>
              <a:t>energies</a:t>
            </a:r>
            <a:endParaRPr dirty="0">
              <a:latin typeface="Comfortaa"/>
              <a:ea typeface="Comfortaa"/>
              <a:cs typeface="Comfortaa"/>
              <a:sym typeface="Comfortaa"/>
            </a:endParaRPr>
          </a:p>
          <a:p>
            <a:pPr marL="0" lvl="0" indent="0">
              <a:spcBef>
                <a:spcPts val="0"/>
              </a:spcBef>
              <a:spcAft>
                <a:spcPts val="0"/>
              </a:spcAft>
              <a:buClr>
                <a:schemeClr val="dk1"/>
              </a:buClr>
              <a:buSzPts val="1100"/>
              <a:buFont typeface="Arial"/>
              <a:buNone/>
            </a:pPr>
            <a:r>
              <a:rPr lang="fr" sz="1800" dirty="0">
                <a:latin typeface="Comfortaa"/>
                <a:ea typeface="Comfortaa"/>
                <a:cs typeface="Comfortaa"/>
                <a:sym typeface="Comfortaa"/>
              </a:rPr>
              <a:t>E. Geothermal energy</a:t>
            </a:r>
            <a:endParaRPr dirty="0"/>
          </a:p>
          <a:p>
            <a:pPr marL="0" lvl="0" indent="0">
              <a:spcBef>
                <a:spcPts val="0"/>
              </a:spcBef>
              <a:spcAft>
                <a:spcPts val="0"/>
              </a:spcAft>
              <a:buNone/>
            </a:pPr>
            <a:endParaRPr dirty="0"/>
          </a:p>
        </p:txBody>
      </p:sp>
      <p:sp>
        <p:nvSpPr>
          <p:cNvPr id="304" name="Shape 3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fr" dirty="0" smtClean="0">
                <a:solidFill>
                  <a:schemeClr val="tx1"/>
                </a:solidFill>
                <a:uFill>
                  <a:noFill/>
                </a:uFill>
              </a:rPr>
              <a:t>« Energy</a:t>
            </a:r>
            <a:r>
              <a:rPr lang="fr" dirty="0" smtClean="0">
                <a:solidFill>
                  <a:schemeClr val="tx1"/>
                </a:solidFill>
              </a:rPr>
              <a:t> </a:t>
            </a:r>
            <a:r>
              <a:rPr lang="fr" dirty="0">
                <a:solidFill>
                  <a:schemeClr val="tx1"/>
                </a:solidFill>
              </a:rPr>
              <a:t>obtained by tapping underground tanks of heat, </a:t>
            </a:r>
            <a:br>
              <a:rPr lang="fr" dirty="0">
                <a:solidFill>
                  <a:schemeClr val="tx1"/>
                </a:solidFill>
              </a:rPr>
            </a:br>
            <a:r>
              <a:rPr lang="fr" dirty="0">
                <a:solidFill>
                  <a:schemeClr val="tx1"/>
                </a:solidFill>
              </a:rPr>
              <a:t>usually near </a:t>
            </a:r>
            <a:r>
              <a:rPr lang="fr" dirty="0" smtClean="0">
                <a:solidFill>
                  <a:schemeClr val="tx1"/>
                </a:solidFill>
                <a:uFill>
                  <a:noFill/>
                </a:uFill>
              </a:rPr>
              <a:t>volcano</a:t>
            </a:r>
            <a:r>
              <a:rPr lang="fr" dirty="0" smtClean="0">
                <a:solidFill>
                  <a:schemeClr val="tx1"/>
                </a:solidFill>
              </a:rPr>
              <a:t>es </a:t>
            </a:r>
            <a:r>
              <a:rPr lang="fr" dirty="0">
                <a:solidFill>
                  <a:schemeClr val="tx1"/>
                </a:solidFill>
              </a:rPr>
              <a:t>or other </a:t>
            </a:r>
            <a:r>
              <a:rPr lang="fr" dirty="0">
                <a:solidFill>
                  <a:schemeClr val="tx1"/>
                </a:solidFill>
                <a:uFill>
                  <a:noFill/>
                </a:uFill>
              </a:rPr>
              <a:t>hot </a:t>
            </a:r>
            <a:r>
              <a:rPr lang="fr" dirty="0" smtClean="0">
                <a:solidFill>
                  <a:schemeClr val="tx1"/>
                </a:solidFill>
                <a:uFill>
                  <a:noFill/>
                </a:uFill>
              </a:rPr>
              <a:t>spots</a:t>
            </a:r>
            <a:r>
              <a:rPr lang="fr" dirty="0" smtClean="0">
                <a:solidFill>
                  <a:schemeClr val="tx1"/>
                </a:solidFill>
              </a:rPr>
              <a:t> </a:t>
            </a:r>
            <a:r>
              <a:rPr lang="fr" dirty="0">
                <a:solidFill>
                  <a:schemeClr val="tx1"/>
                </a:solidFill>
              </a:rPr>
              <a:t>on the surface </a:t>
            </a:r>
            <a:br>
              <a:rPr lang="fr" dirty="0">
                <a:solidFill>
                  <a:schemeClr val="tx1"/>
                </a:solidFill>
              </a:rPr>
            </a:br>
            <a:r>
              <a:rPr lang="fr" dirty="0">
                <a:solidFill>
                  <a:schemeClr val="tx1"/>
                </a:solidFill>
              </a:rPr>
              <a:t>of the </a:t>
            </a:r>
            <a:r>
              <a:rPr lang="fr" dirty="0" smtClean="0">
                <a:solidFill>
                  <a:schemeClr val="tx1"/>
                </a:solidFill>
                <a:uFill>
                  <a:noFill/>
                </a:uFill>
              </a:rPr>
              <a:t>Earth</a:t>
            </a:r>
            <a:r>
              <a:rPr lang="fr" dirty="0" smtClean="0">
                <a:solidFill>
                  <a:schemeClr val="tx1"/>
                </a:solidFill>
              </a:rPr>
              <a:t>. » </a:t>
            </a:r>
            <a:endParaRPr dirty="0">
              <a:solidFill>
                <a:schemeClr val="tx1"/>
              </a:solidFill>
            </a:endParaRPr>
          </a:p>
          <a:p>
            <a:pPr marL="0" lvl="0" indent="457200" rtl="0">
              <a:spcBef>
                <a:spcPts val="1600"/>
              </a:spcBef>
              <a:spcAft>
                <a:spcPts val="0"/>
              </a:spcAft>
              <a:buNone/>
            </a:pPr>
            <a:r>
              <a:rPr lang="fr" b="1" dirty="0">
                <a:solidFill>
                  <a:srgbClr val="000000"/>
                </a:solidFill>
              </a:rPr>
              <a:t>Advantages				</a:t>
            </a:r>
            <a:r>
              <a:rPr lang="fr" b="1" dirty="0" smtClean="0">
                <a:solidFill>
                  <a:srgbClr val="000000"/>
                </a:solidFill>
              </a:rPr>
              <a:t>Drawbacks</a:t>
            </a:r>
            <a:endParaRPr b="1" dirty="0">
              <a:solidFill>
                <a:srgbClr val="000000"/>
              </a:solidFill>
            </a:endParaRPr>
          </a:p>
          <a:p>
            <a:pPr marL="457200" lvl="0" indent="-342900" rtl="0">
              <a:spcBef>
                <a:spcPts val="1600"/>
              </a:spcBef>
              <a:spcAft>
                <a:spcPts val="0"/>
              </a:spcAft>
              <a:buClr>
                <a:srgbClr val="000000"/>
              </a:buClr>
              <a:buSzPts val="1800"/>
              <a:buChar char="-"/>
            </a:pPr>
            <a:r>
              <a:rPr lang="fr" dirty="0">
                <a:solidFill>
                  <a:srgbClr val="000000"/>
                </a:solidFill>
              </a:rPr>
              <a:t>reliable			</a:t>
            </a:r>
            <a:r>
              <a:rPr lang="fr" dirty="0" smtClean="0">
                <a:solidFill>
                  <a:srgbClr val="000000"/>
                </a:solidFill>
              </a:rPr>
              <a:t>- </a:t>
            </a:r>
            <a:r>
              <a:rPr lang="fr" dirty="0">
                <a:solidFill>
                  <a:srgbClr val="000000"/>
                </a:solidFill>
              </a:rPr>
              <a:t>release greenhouse gas</a:t>
            </a:r>
            <a:endParaRPr dirty="0">
              <a:solidFill>
                <a:srgbClr val="000000"/>
              </a:solidFill>
            </a:endParaRPr>
          </a:p>
          <a:p>
            <a:pPr marL="457200" lvl="0" indent="-342900" rtl="0">
              <a:spcBef>
                <a:spcPts val="0"/>
              </a:spcBef>
              <a:spcAft>
                <a:spcPts val="0"/>
              </a:spcAft>
              <a:buClr>
                <a:srgbClr val="000000"/>
              </a:buClr>
              <a:buSzPts val="1800"/>
              <a:buChar char="-"/>
            </a:pPr>
            <a:r>
              <a:rPr lang="fr" dirty="0">
                <a:solidFill>
                  <a:srgbClr val="000000"/>
                </a:solidFill>
              </a:rPr>
              <a:t>efficient			</a:t>
            </a:r>
            <a:r>
              <a:rPr lang="fr" dirty="0" smtClean="0">
                <a:solidFill>
                  <a:srgbClr val="000000"/>
                </a:solidFill>
              </a:rPr>
              <a:t>- </a:t>
            </a:r>
            <a:r>
              <a:rPr lang="fr" dirty="0">
                <a:solidFill>
                  <a:srgbClr val="000000"/>
                </a:solidFill>
              </a:rPr>
              <a:t>possibility of depletion </a:t>
            </a:r>
            <a:endParaRPr dirty="0">
              <a:solidFill>
                <a:srgbClr val="000000"/>
              </a:solidFill>
            </a:endParaRPr>
          </a:p>
          <a:p>
            <a:pPr marL="457200" lvl="0" indent="-342900" rtl="0">
              <a:spcBef>
                <a:spcPts val="0"/>
              </a:spcBef>
              <a:spcAft>
                <a:spcPts val="0"/>
              </a:spcAft>
              <a:buClr>
                <a:srgbClr val="000000"/>
              </a:buClr>
              <a:buSzPts val="1800"/>
              <a:buChar char="-"/>
            </a:pPr>
            <a:r>
              <a:rPr lang="fr" dirty="0">
                <a:solidFill>
                  <a:srgbClr val="000000"/>
                </a:solidFill>
              </a:rPr>
              <a:t>little or no needs of 		</a:t>
            </a:r>
            <a:r>
              <a:rPr lang="fr" dirty="0" smtClean="0">
                <a:solidFill>
                  <a:srgbClr val="000000"/>
                </a:solidFill>
              </a:rPr>
              <a:t>- </a:t>
            </a:r>
            <a:r>
              <a:rPr lang="fr" dirty="0">
                <a:solidFill>
                  <a:srgbClr val="000000"/>
                </a:solidFill>
              </a:rPr>
              <a:t>high investment cost</a:t>
            </a:r>
            <a:br>
              <a:rPr lang="fr" dirty="0">
                <a:solidFill>
                  <a:srgbClr val="000000"/>
                </a:solidFill>
              </a:rPr>
            </a:br>
            <a:r>
              <a:rPr lang="fr" dirty="0">
                <a:solidFill>
                  <a:srgbClr val="000000"/>
                </a:solidFill>
              </a:rPr>
              <a:t>maintenance			</a:t>
            </a:r>
            <a:r>
              <a:rPr lang="fr" dirty="0" smtClean="0">
                <a:solidFill>
                  <a:srgbClr val="000000"/>
                </a:solidFill>
              </a:rPr>
              <a:t>- </a:t>
            </a:r>
            <a:r>
              <a:rPr lang="fr" dirty="0">
                <a:solidFill>
                  <a:srgbClr val="000000"/>
                </a:solidFill>
              </a:rPr>
              <a:t>land require</a:t>
            </a:r>
            <a:endParaRPr dirty="0">
              <a:solidFill>
                <a:srgbClr val="000000"/>
              </a:solidFill>
            </a:endParaRPr>
          </a:p>
          <a:p>
            <a:pPr marL="0" lvl="0" indent="0" rtl="0">
              <a:spcBef>
                <a:spcPts val="1600"/>
              </a:spcBef>
              <a:spcAft>
                <a:spcPts val="1600"/>
              </a:spcAft>
              <a:buNone/>
            </a:pPr>
            <a:endParaRPr dirty="0">
              <a:solidFill>
                <a:srgbClr val="000000"/>
              </a:solidFill>
            </a:endParaRPr>
          </a:p>
        </p:txBody>
      </p:sp>
      <p:pic>
        <p:nvPicPr>
          <p:cNvPr id="305" name="Shape 305"/>
          <p:cNvPicPr preferRelativeResize="0"/>
          <p:nvPr/>
        </p:nvPicPr>
        <p:blipFill>
          <a:blip r:embed="rId3">
            <a:alphaModFix/>
          </a:blip>
          <a:stretch>
            <a:fillRect/>
          </a:stretch>
        </p:blipFill>
        <p:spPr>
          <a:xfrm>
            <a:off x="6659725" y="0"/>
            <a:ext cx="2484274" cy="1892201"/>
          </a:xfrm>
          <a:prstGeom prst="rect">
            <a:avLst/>
          </a:prstGeom>
          <a:noFill/>
          <a:ln>
            <a:noFill/>
          </a:ln>
        </p:spPr>
      </p:pic>
      <p:cxnSp>
        <p:nvCxnSpPr>
          <p:cNvPr id="306" name="Shape 306"/>
          <p:cNvCxnSpPr/>
          <p:nvPr/>
        </p:nvCxnSpPr>
        <p:spPr>
          <a:xfrm>
            <a:off x="3545625" y="2507600"/>
            <a:ext cx="11700" cy="2402700"/>
          </a:xfrm>
          <a:prstGeom prst="straightConnector1">
            <a:avLst/>
          </a:prstGeom>
          <a:noFill/>
          <a:ln w="76200" cap="flat" cmpd="sng">
            <a:solidFill>
              <a:srgbClr val="000000"/>
            </a:solidFill>
            <a:prstDash val="solid"/>
            <a:round/>
            <a:headEnd type="none" w="med" len="med"/>
            <a:tailEnd type="none" w="med" len="med"/>
          </a:ln>
        </p:spPr>
      </p:cxnSp>
      <p:sp>
        <p:nvSpPr>
          <p:cNvPr id="307" name="Shape 307"/>
          <p:cNvSpPr txBox="1"/>
          <p:nvPr/>
        </p:nvSpPr>
        <p:spPr>
          <a:xfrm>
            <a:off x="6614750" y="1930275"/>
            <a:ext cx="2529300" cy="54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chemeClr val="dk1"/>
                </a:solidFill>
              </a:rPr>
              <a:t>Figure: Geothermal mechanism at home</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13" name="Shape 3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314" name="Shape 314"/>
          <p:cNvPicPr preferRelativeResize="0"/>
          <p:nvPr/>
        </p:nvPicPr>
        <p:blipFill>
          <a:blip r:embed="rId3">
            <a:alphaModFix/>
          </a:blip>
          <a:stretch>
            <a:fillRect/>
          </a:stretch>
        </p:blipFill>
        <p:spPr>
          <a:xfrm>
            <a:off x="0" y="-58851"/>
            <a:ext cx="9144000" cy="5274225"/>
          </a:xfrm>
          <a:prstGeom prst="rect">
            <a:avLst/>
          </a:prstGeom>
          <a:noFill/>
          <a:ln>
            <a:noFill/>
          </a:ln>
        </p:spPr>
      </p:pic>
      <p:sp>
        <p:nvSpPr>
          <p:cNvPr id="315" name="Shape 315"/>
          <p:cNvSpPr txBox="1"/>
          <p:nvPr/>
        </p:nvSpPr>
        <p:spPr>
          <a:xfrm>
            <a:off x="200100" y="129475"/>
            <a:ext cx="2871900" cy="470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solidFill>
                  <a:srgbClr val="D9D9D9"/>
                </a:solidFill>
              </a:rPr>
              <a:t>Figure: Geothermal pipes</a:t>
            </a:r>
            <a:endParaRPr>
              <a:solidFill>
                <a:srgbClr val="D9D9D9"/>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Shape 321"/>
          <p:cNvSpPr txBox="1"/>
          <p:nvPr/>
        </p:nvSpPr>
        <p:spPr>
          <a:xfrm>
            <a:off x="5834125" y="663350"/>
            <a:ext cx="2877300" cy="4333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sz="2400"/>
          </a:p>
          <a:p>
            <a:pPr marL="0" lvl="0" indent="0">
              <a:spcBef>
                <a:spcPts val="0"/>
              </a:spcBef>
              <a:spcAft>
                <a:spcPts val="0"/>
              </a:spcAft>
              <a:buNone/>
            </a:pPr>
            <a:endParaRPr sz="2400"/>
          </a:p>
          <a:p>
            <a:pPr marL="0" lvl="0" indent="0">
              <a:spcBef>
                <a:spcPts val="0"/>
              </a:spcBef>
              <a:spcAft>
                <a:spcPts val="0"/>
              </a:spcAft>
              <a:buNone/>
            </a:pPr>
            <a:endParaRPr sz="2400"/>
          </a:p>
          <a:p>
            <a:pPr marL="0" lvl="0" indent="0">
              <a:spcBef>
                <a:spcPts val="0"/>
              </a:spcBef>
              <a:spcAft>
                <a:spcPts val="0"/>
              </a:spcAft>
              <a:buNone/>
            </a:pPr>
            <a:r>
              <a:rPr lang="fr" sz="2400"/>
              <a:t>G20:</a:t>
            </a:r>
            <a:endParaRPr sz="2400"/>
          </a:p>
          <a:p>
            <a:pPr marL="0" lvl="0" indent="0">
              <a:spcBef>
                <a:spcPts val="0"/>
              </a:spcBef>
              <a:spcAft>
                <a:spcPts val="0"/>
              </a:spcAft>
              <a:buNone/>
            </a:pPr>
            <a:r>
              <a:rPr lang="fr" sz="2400">
                <a:solidFill>
                  <a:srgbClr val="222222"/>
                </a:solidFill>
              </a:rPr>
              <a:t>The G-20's members represent two-thirds of the world's people and 85 percent of its economy. </a:t>
            </a:r>
            <a:endParaRPr sz="2400">
              <a:solidFill>
                <a:srgbClr val="222222"/>
              </a:solidFill>
            </a:endParaRPr>
          </a:p>
          <a:p>
            <a:pPr marL="0" lvl="0" indent="0">
              <a:spcBef>
                <a:spcPts val="0"/>
              </a:spcBef>
              <a:spcAft>
                <a:spcPts val="0"/>
              </a:spcAft>
              <a:buNone/>
            </a:pPr>
            <a:endParaRPr sz="1300">
              <a:solidFill>
                <a:srgbClr val="222222"/>
              </a:solidFill>
            </a:endParaRPr>
          </a:p>
          <a:p>
            <a:pPr marL="0" lvl="0" indent="0" rtl="0">
              <a:lnSpc>
                <a:spcPct val="115000"/>
              </a:lnSpc>
              <a:spcBef>
                <a:spcPts val="0"/>
              </a:spcBef>
              <a:spcAft>
                <a:spcPts val="0"/>
              </a:spcAft>
              <a:buClr>
                <a:schemeClr val="dk1"/>
              </a:buClr>
              <a:buSzPts val="1100"/>
              <a:buFont typeface="Arial"/>
              <a:buNone/>
            </a:pPr>
            <a:endParaRPr sz="1200">
              <a:solidFill>
                <a:srgbClr val="333333"/>
              </a:solidFill>
              <a:latin typeface="Georgia"/>
              <a:ea typeface="Georgia"/>
              <a:cs typeface="Georgia"/>
              <a:sym typeface="Georgia"/>
            </a:endParaRPr>
          </a:p>
          <a:p>
            <a:pPr marL="0" lvl="0" indent="0">
              <a:spcBef>
                <a:spcPts val="1100"/>
              </a:spcBef>
              <a:spcAft>
                <a:spcPts val="0"/>
              </a:spcAft>
              <a:buNone/>
            </a:pPr>
            <a:endParaRPr sz="1300">
              <a:solidFill>
                <a:srgbClr val="222222"/>
              </a:solidFill>
            </a:endParaRPr>
          </a:p>
        </p:txBody>
      </p:sp>
      <p:sp>
        <p:nvSpPr>
          <p:cNvPr id="322" name="Shape 322"/>
          <p:cNvSpPr txBox="1"/>
          <p:nvPr/>
        </p:nvSpPr>
        <p:spPr>
          <a:xfrm>
            <a:off x="5701925" y="78375"/>
            <a:ext cx="3311400" cy="1557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 sz="2800">
                <a:solidFill>
                  <a:schemeClr val="dk1"/>
                </a:solidFill>
                <a:latin typeface="Comfortaa"/>
                <a:ea typeface="Comfortaa"/>
                <a:cs typeface="Comfortaa"/>
                <a:sym typeface="Comfortaa"/>
              </a:rPr>
              <a:t>2. The renewable energies</a:t>
            </a:r>
            <a:endParaRPr sz="2800">
              <a:solidFill>
                <a:schemeClr val="dk1"/>
              </a:solidFill>
              <a:latin typeface="Comfortaa"/>
              <a:ea typeface="Comfortaa"/>
              <a:cs typeface="Comfortaa"/>
              <a:sym typeface="Comfortaa"/>
            </a:endParaRPr>
          </a:p>
          <a:p>
            <a:pPr marL="0" lvl="0" indent="0" rtl="0">
              <a:spcBef>
                <a:spcPts val="0"/>
              </a:spcBef>
              <a:spcAft>
                <a:spcPts val="0"/>
              </a:spcAft>
              <a:buNone/>
            </a:pPr>
            <a:r>
              <a:rPr lang="fr" sz="1800">
                <a:solidFill>
                  <a:schemeClr val="dk1"/>
                </a:solidFill>
                <a:latin typeface="Comfortaa"/>
                <a:ea typeface="Comfortaa"/>
                <a:cs typeface="Comfortaa"/>
                <a:sym typeface="Comfortaa"/>
              </a:rPr>
              <a:t>F. World distribution </a:t>
            </a:r>
            <a:endParaRPr sz="2800">
              <a:solidFill>
                <a:schemeClr val="dk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25" y="0"/>
            <a:ext cx="5143500" cy="51435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spcBef>
                <a:spcPts val="0"/>
              </a:spcBef>
              <a:spcAft>
                <a:spcPts val="0"/>
              </a:spcAft>
              <a:buSzPts val="2800"/>
              <a:buFont typeface="Comfortaa"/>
              <a:buAutoNum type="arabicPeriod"/>
            </a:pPr>
            <a:r>
              <a:rPr lang="fr">
                <a:latin typeface="Comfortaa"/>
                <a:ea typeface="Comfortaa"/>
                <a:cs typeface="Comfortaa"/>
                <a:sym typeface="Comfortaa"/>
              </a:rPr>
              <a:t>Introduction </a:t>
            </a:r>
            <a:endParaRPr>
              <a:latin typeface="Comfortaa"/>
              <a:ea typeface="Comfortaa"/>
              <a:cs typeface="Comfortaa"/>
              <a:sym typeface="Comfortaa"/>
            </a:endParaRPr>
          </a:p>
        </p:txBody>
      </p:sp>
      <p:sp>
        <p:nvSpPr>
          <p:cNvPr id="78" name="Shape 78"/>
          <p:cNvSpPr txBox="1">
            <a:spLocks noGrp="1"/>
          </p:cNvSpPr>
          <p:nvPr>
            <p:ph type="body" idx="1"/>
          </p:nvPr>
        </p:nvSpPr>
        <p:spPr>
          <a:xfrm>
            <a:off x="311700" y="1225450"/>
            <a:ext cx="8520600" cy="3732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b="1">
                <a:solidFill>
                  <a:srgbClr val="000000"/>
                </a:solidFill>
              </a:rPr>
              <a:t>Energy:</a:t>
            </a:r>
            <a:endParaRPr b="1">
              <a:solidFill>
                <a:srgbClr val="000000"/>
              </a:solidFill>
            </a:endParaRPr>
          </a:p>
          <a:p>
            <a:pPr marL="457200" lvl="0" indent="-330200" rtl="0">
              <a:spcBef>
                <a:spcPts val="1600"/>
              </a:spcBef>
              <a:spcAft>
                <a:spcPts val="0"/>
              </a:spcAft>
              <a:buClr>
                <a:srgbClr val="000000"/>
              </a:buClr>
              <a:buSzPts val="1600"/>
              <a:buChar char="-"/>
            </a:pPr>
            <a:r>
              <a:rPr lang="fr" sz="1600">
                <a:solidFill>
                  <a:srgbClr val="000000"/>
                </a:solidFill>
              </a:rPr>
              <a:t>Strength and vitality required for physical or mental activities</a:t>
            </a:r>
            <a:endParaRPr sz="1600">
              <a:solidFill>
                <a:srgbClr val="000000"/>
              </a:solidFill>
            </a:endParaRPr>
          </a:p>
          <a:p>
            <a:pPr marL="457200" lvl="0" indent="-330200" rtl="0">
              <a:spcBef>
                <a:spcPts val="0"/>
              </a:spcBef>
              <a:spcAft>
                <a:spcPts val="0"/>
              </a:spcAft>
              <a:buClr>
                <a:srgbClr val="000000"/>
              </a:buClr>
              <a:buSzPts val="1600"/>
              <a:buChar char="-"/>
            </a:pPr>
            <a:r>
              <a:rPr lang="fr" sz="1600">
                <a:solidFill>
                  <a:srgbClr val="000000"/>
                </a:solidFill>
              </a:rPr>
              <a:t>Power </a:t>
            </a:r>
            <a:r>
              <a:rPr lang="fr" sz="1600">
                <a:solidFill>
                  <a:srgbClr val="222222"/>
                </a:solidFill>
              </a:rPr>
              <a:t>derived from the utilization of physical or chemical resources  (Oxford dictionaries)</a:t>
            </a:r>
            <a:endParaRPr sz="1600">
              <a:solidFill>
                <a:srgbClr val="222222"/>
              </a:solidFill>
            </a:endParaRPr>
          </a:p>
          <a:p>
            <a:pPr marL="0" lvl="0" indent="0">
              <a:spcBef>
                <a:spcPts val="1600"/>
              </a:spcBef>
              <a:spcAft>
                <a:spcPts val="0"/>
              </a:spcAft>
              <a:buNone/>
            </a:pPr>
            <a:r>
              <a:rPr lang="fr" b="1">
                <a:solidFill>
                  <a:srgbClr val="000000"/>
                </a:solidFill>
              </a:rPr>
              <a:t>Types of energies</a:t>
            </a:r>
            <a:r>
              <a:rPr lang="fr">
                <a:solidFill>
                  <a:srgbClr val="000000"/>
                </a:solidFill>
              </a:rPr>
              <a:t>:</a:t>
            </a:r>
            <a:endParaRPr>
              <a:solidFill>
                <a:srgbClr val="000000"/>
              </a:solidFill>
            </a:endParaRPr>
          </a:p>
          <a:p>
            <a:pPr marL="457200" lvl="0" indent="-330200" rtl="0">
              <a:spcBef>
                <a:spcPts val="1600"/>
              </a:spcBef>
              <a:spcAft>
                <a:spcPts val="0"/>
              </a:spcAft>
              <a:buClr>
                <a:srgbClr val="000000"/>
              </a:buClr>
              <a:buSzPts val="1600"/>
              <a:buChar char="-"/>
            </a:pPr>
            <a:r>
              <a:rPr lang="fr" sz="1600">
                <a:solidFill>
                  <a:srgbClr val="000000"/>
                </a:solidFill>
              </a:rPr>
              <a:t>Non-renewable energy: does not restock in a short period of time </a:t>
            </a:r>
            <a:endParaRPr sz="1600">
              <a:solidFill>
                <a:srgbClr val="000000"/>
              </a:solidFill>
            </a:endParaRPr>
          </a:p>
          <a:p>
            <a:pPr marL="457200" lvl="0" indent="-330200" rtl="0">
              <a:spcBef>
                <a:spcPts val="0"/>
              </a:spcBef>
              <a:spcAft>
                <a:spcPts val="0"/>
              </a:spcAft>
              <a:buClr>
                <a:srgbClr val="000000"/>
              </a:buClr>
              <a:buSzPts val="1600"/>
              <a:buChar char="-"/>
            </a:pPr>
            <a:r>
              <a:rPr lang="fr" sz="1600">
                <a:solidFill>
                  <a:srgbClr val="000000"/>
                </a:solidFill>
              </a:rPr>
              <a:t>Renewable energy</a:t>
            </a:r>
            <a:endParaRPr sz="1600">
              <a:solidFill>
                <a:srgbClr val="000000"/>
              </a:solidFill>
            </a:endParaRPr>
          </a:p>
          <a:p>
            <a:pPr marL="0" lvl="0" indent="0" rtl="0">
              <a:spcBef>
                <a:spcPts val="1600"/>
              </a:spcBef>
              <a:spcAft>
                <a:spcPts val="0"/>
              </a:spcAft>
              <a:buNone/>
            </a:pPr>
            <a:r>
              <a:rPr lang="fr" b="1">
                <a:solidFill>
                  <a:schemeClr val="dk1"/>
                </a:solidFill>
              </a:rPr>
              <a:t>Uses of energy:</a:t>
            </a:r>
            <a:endParaRPr b="1">
              <a:solidFill>
                <a:schemeClr val="dk1"/>
              </a:solidFill>
            </a:endParaRPr>
          </a:p>
          <a:p>
            <a:pPr marL="457200" lvl="0" indent="-342900" rtl="0">
              <a:spcBef>
                <a:spcPts val="1600"/>
              </a:spcBef>
              <a:spcAft>
                <a:spcPts val="0"/>
              </a:spcAft>
              <a:buSzPts val="1800"/>
              <a:buChar char="-"/>
            </a:pPr>
            <a:r>
              <a:rPr lang="fr" sz="1600">
                <a:solidFill>
                  <a:schemeClr val="dk1"/>
                </a:solidFill>
              </a:rPr>
              <a:t>Transport, electricity, heat…</a:t>
            </a:r>
            <a:r>
              <a:rPr lang="fr">
                <a:solidFill>
                  <a:schemeClr val="dk1"/>
                </a:solidFill>
              </a:rPr>
              <a:t> </a:t>
            </a:r>
            <a:endParaRPr>
              <a:solidFill>
                <a:srgbClr val="000000"/>
              </a:solidFill>
            </a:endParaRPr>
          </a:p>
          <a:p>
            <a:pPr marL="0" lvl="0" indent="0" rtl="0">
              <a:spcBef>
                <a:spcPts val="1600"/>
              </a:spcBef>
              <a:spcAft>
                <a:spcPts val="0"/>
              </a:spcAft>
              <a:buNone/>
            </a:pPr>
            <a:endParaRPr>
              <a:solidFill>
                <a:srgbClr val="000000"/>
              </a:solidFill>
            </a:endParaRPr>
          </a:p>
          <a:p>
            <a:pPr marL="0" lvl="0" indent="0">
              <a:spcBef>
                <a:spcPts val="1600"/>
              </a:spcBef>
              <a:spcAft>
                <a:spcPts val="0"/>
              </a:spcAft>
              <a:buNone/>
            </a:pPr>
            <a:endParaRPr>
              <a:solidFill>
                <a:srgbClr val="000000"/>
              </a:solidFill>
            </a:endParaRPr>
          </a:p>
          <a:p>
            <a:pPr marL="0" lvl="0" indent="0">
              <a:spcBef>
                <a:spcPts val="1600"/>
              </a:spcBef>
              <a:spcAft>
                <a:spcPts val="1600"/>
              </a:spcAft>
              <a:buNone/>
            </a:pPr>
            <a:endParaRPr>
              <a:solidFill>
                <a:srgbClr val="000000"/>
              </a:solidFill>
            </a:endParaRPr>
          </a:p>
        </p:txBody>
      </p:sp>
      <p:pic>
        <p:nvPicPr>
          <p:cNvPr id="79" name="Shape 79"/>
          <p:cNvPicPr preferRelativeResize="0"/>
          <p:nvPr/>
        </p:nvPicPr>
        <p:blipFill rotWithShape="1">
          <a:blip r:embed="rId3">
            <a:alphaModFix/>
          </a:blip>
          <a:srcRect l="20452" t="10672" r="20452" b="4761"/>
          <a:stretch/>
        </p:blipFill>
        <p:spPr>
          <a:xfrm>
            <a:off x="4500175" y="202975"/>
            <a:ext cx="1414400" cy="1293175"/>
          </a:xfrm>
          <a:prstGeom prst="rect">
            <a:avLst/>
          </a:prstGeom>
          <a:noFill/>
          <a:ln>
            <a:noFill/>
          </a:ln>
        </p:spPr>
      </p:pic>
      <p:sp>
        <p:nvSpPr>
          <p:cNvPr id="80" name="Shape 80"/>
          <p:cNvSpPr txBox="1"/>
          <p:nvPr/>
        </p:nvSpPr>
        <p:spPr>
          <a:xfrm>
            <a:off x="4399900" y="1448800"/>
            <a:ext cx="2094600" cy="26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900"/>
              <a:t>Figure: Man running producing energy (</a:t>
            </a:r>
            <a:r>
              <a:rPr lang="fr" sz="900" i="1"/>
              <a:t>Cocktail of health)</a:t>
            </a:r>
            <a:endParaRPr sz="900" i="1"/>
          </a:p>
        </p:txBody>
      </p:sp>
      <p:pic>
        <p:nvPicPr>
          <p:cNvPr id="81" name="Shape 81"/>
          <p:cNvPicPr preferRelativeResize="0"/>
          <p:nvPr/>
        </p:nvPicPr>
        <p:blipFill>
          <a:blip r:embed="rId4">
            <a:alphaModFix/>
          </a:blip>
          <a:stretch>
            <a:fillRect/>
          </a:stretch>
        </p:blipFill>
        <p:spPr>
          <a:xfrm>
            <a:off x="6462000" y="202983"/>
            <a:ext cx="2094600" cy="1120614"/>
          </a:xfrm>
          <a:prstGeom prst="rect">
            <a:avLst/>
          </a:prstGeom>
          <a:noFill/>
          <a:ln>
            <a:noFill/>
          </a:ln>
        </p:spPr>
      </p:pic>
      <p:sp>
        <p:nvSpPr>
          <p:cNvPr id="82" name="Shape 82"/>
          <p:cNvSpPr txBox="1"/>
          <p:nvPr/>
        </p:nvSpPr>
        <p:spPr>
          <a:xfrm>
            <a:off x="6492900" y="1448800"/>
            <a:ext cx="2032800" cy="26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900"/>
              <a:t>Figure: Energy from the wind (</a:t>
            </a:r>
            <a:r>
              <a:rPr lang="fr" sz="900" i="1"/>
              <a:t>Brighten Solar</a:t>
            </a:r>
            <a:r>
              <a:rPr lang="fr" sz="900"/>
              <a:t>)</a:t>
            </a:r>
            <a:endParaRPr sz="9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311700" y="1038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a:latin typeface="Comfortaa"/>
                <a:ea typeface="Comfortaa"/>
                <a:cs typeface="Comfortaa"/>
                <a:sym typeface="Comfortaa"/>
              </a:rPr>
              <a:t>6. Conclusion</a:t>
            </a:r>
            <a:endParaRPr>
              <a:latin typeface="Comfortaa"/>
              <a:ea typeface="Comfortaa"/>
              <a:cs typeface="Comfortaa"/>
              <a:sym typeface="Comfortaa"/>
            </a:endParaRPr>
          </a:p>
        </p:txBody>
      </p:sp>
      <p:pic>
        <p:nvPicPr>
          <p:cNvPr id="328" name="Shape 328"/>
          <p:cNvPicPr preferRelativeResize="0"/>
          <p:nvPr/>
        </p:nvPicPr>
        <p:blipFill>
          <a:blip r:embed="rId3">
            <a:alphaModFix/>
          </a:blip>
          <a:stretch>
            <a:fillRect/>
          </a:stretch>
        </p:blipFill>
        <p:spPr>
          <a:xfrm>
            <a:off x="0" y="676575"/>
            <a:ext cx="9144000" cy="4225025"/>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Text Placeholder 2"/>
          <p:cNvSpPr>
            <a:spLocks noGrp="1"/>
          </p:cNvSpPr>
          <p:nvPr>
            <p:ph type="body" idx="1"/>
          </p:nvPr>
        </p:nvSpPr>
        <p:spPr/>
        <p:txBody>
          <a:bodyPr/>
          <a:lstStyle/>
          <a:p>
            <a:endParaRPr lang="fr-FR"/>
          </a:p>
        </p:txBody>
      </p:sp>
      <p:pic>
        <p:nvPicPr>
          <p:cNvPr id="4" name="Shape 89"/>
          <p:cNvPicPr preferRelativeResize="0"/>
          <p:nvPr/>
        </p:nvPicPr>
        <p:blipFill rotWithShape="1">
          <a:blip r:embed="rId2">
            <a:alphaModFix/>
          </a:blip>
          <a:srcRect t="2934" r="52611" b="12741"/>
          <a:stretch/>
        </p:blipFill>
        <p:spPr>
          <a:xfrm>
            <a:off x="0" y="-7823"/>
            <a:ext cx="9143998" cy="5151324"/>
          </a:xfrm>
          <a:prstGeom prst="rect">
            <a:avLst/>
          </a:prstGeom>
          <a:noFill/>
          <a:ln>
            <a:noFill/>
          </a:ln>
        </p:spPr>
      </p:pic>
    </p:spTree>
    <p:extLst>
      <p:ext uri="{BB962C8B-B14F-4D97-AF65-F5344CB8AC3E}">
        <p14:creationId xmlns:p14="http://schemas.microsoft.com/office/powerpoint/2010/main" val="2217198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34" name="Shape 3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335" name="Shape 335"/>
          <p:cNvPicPr preferRelativeResize="0"/>
          <p:nvPr/>
        </p:nvPicPr>
        <p:blipFill rotWithShape="1">
          <a:blip r:embed="rId3">
            <a:alphaModFix/>
          </a:blip>
          <a:srcRect l="54711" t="5476" r="1929" b="11926"/>
          <a:stretch/>
        </p:blipFill>
        <p:spPr>
          <a:xfrm>
            <a:off x="0" y="-41200"/>
            <a:ext cx="9143998" cy="5184700"/>
          </a:xfrm>
          <a:prstGeom prst="rect">
            <a:avLst/>
          </a:prstGeom>
          <a:noFill/>
          <a:ln>
            <a:noFill/>
          </a:ln>
        </p:spPr>
      </p:pic>
      <p:sp>
        <p:nvSpPr>
          <p:cNvPr id="336" name="Shape 336"/>
          <p:cNvSpPr txBox="1"/>
          <p:nvPr/>
        </p:nvSpPr>
        <p:spPr>
          <a:xfrm>
            <a:off x="7764300" y="4643850"/>
            <a:ext cx="10680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 sz="900"/>
              <a:t>Figure: pie chart</a:t>
            </a:r>
            <a:endParaRPr sz="9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latin typeface="Comfortaa"/>
                <a:ea typeface="Comfortaa"/>
                <a:cs typeface="Comfortaa"/>
                <a:sym typeface="Comfortaa"/>
              </a:rPr>
              <a:t>6. Conclusion </a:t>
            </a:r>
            <a:endParaRPr/>
          </a:p>
        </p:txBody>
      </p:sp>
      <p:sp>
        <p:nvSpPr>
          <p:cNvPr id="342" name="Shape 3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grpSp>
        <p:nvGrpSpPr>
          <p:cNvPr id="343" name="Shape 343"/>
          <p:cNvGrpSpPr/>
          <p:nvPr/>
        </p:nvGrpSpPr>
        <p:grpSpPr>
          <a:xfrm>
            <a:off x="1097257" y="1146336"/>
            <a:ext cx="3474655" cy="3321185"/>
            <a:chOff x="2744034" y="1146343"/>
            <a:chExt cx="1827900" cy="2399700"/>
          </a:xfrm>
        </p:grpSpPr>
        <p:sp>
          <p:nvSpPr>
            <p:cNvPr id="344" name="Shape 344"/>
            <p:cNvSpPr/>
            <p:nvPr/>
          </p:nvSpPr>
          <p:spPr>
            <a:xfrm rot="-5400000">
              <a:off x="2458134" y="1432243"/>
              <a:ext cx="2399700" cy="1827900"/>
            </a:xfrm>
            <a:prstGeom prst="rightArrowCallout">
              <a:avLst>
                <a:gd name="adj1" fmla="val 9283"/>
                <a:gd name="adj2" fmla="val 13570"/>
                <a:gd name="adj3" fmla="val 16082"/>
                <a:gd name="adj4" fmla="val 81236"/>
              </a:avLst>
            </a:prstGeom>
            <a:solidFill>
              <a:srgbClr val="F48FB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flipH="1">
              <a:off x="2832600" y="1686400"/>
              <a:ext cx="1649400" cy="1769700"/>
            </a:xfrm>
            <a:prstGeom prst="snip1Rect">
              <a:avLst>
                <a:gd name="adj" fmla="val 0"/>
              </a:avLst>
            </a:prstGeom>
            <a:solidFill>
              <a:srgbClr val="AC114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Shape 346"/>
            <p:cNvSpPr txBox="1"/>
            <p:nvPr/>
          </p:nvSpPr>
          <p:spPr>
            <a:xfrm>
              <a:off x="2966447" y="1729011"/>
              <a:ext cx="1383000" cy="1542600"/>
            </a:xfrm>
            <a:prstGeom prst="rect">
              <a:avLst/>
            </a:prstGeom>
            <a:noFill/>
            <a:ln>
              <a:noFill/>
            </a:ln>
          </p:spPr>
          <p:txBody>
            <a:bodyPr spcFirstLastPara="1" wrap="square" lIns="91425" tIns="91425" rIns="91425" bIns="91425" anchor="t" anchorCtr="0">
              <a:noAutofit/>
            </a:bodyPr>
            <a:lstStyle/>
            <a:p>
              <a:pPr marL="0" lvl="0" indent="0" algn="ctr">
                <a:lnSpc>
                  <a:spcPct val="115000"/>
                </a:lnSpc>
                <a:spcBef>
                  <a:spcPts val="0"/>
                </a:spcBef>
                <a:spcAft>
                  <a:spcPts val="0"/>
                </a:spcAft>
                <a:buNone/>
              </a:pPr>
              <a:r>
                <a:rPr lang="fr" sz="1100" b="1">
                  <a:solidFill>
                    <a:srgbClr val="FFFFFF"/>
                  </a:solidFill>
                  <a:latin typeface="Roboto"/>
                  <a:ea typeface="Roboto"/>
                  <a:cs typeface="Roboto"/>
                  <a:sym typeface="Roboto"/>
                </a:rPr>
                <a:t>Means of improvement</a:t>
              </a:r>
              <a:endParaRPr sz="1100" b="1">
                <a:solidFill>
                  <a:srgbClr val="FFFFFF"/>
                </a:solidFill>
                <a:latin typeface="Roboto"/>
                <a:ea typeface="Roboto"/>
                <a:cs typeface="Roboto"/>
                <a:sym typeface="Roboto"/>
              </a:endParaRPr>
            </a:p>
            <a:p>
              <a:pPr marL="0" lvl="0" indent="0" algn="ctr">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fr">
                  <a:solidFill>
                    <a:srgbClr val="FFFFFF"/>
                  </a:solidFill>
                </a:rPr>
                <a:t>Same access and power to generate and distribute energy</a:t>
              </a:r>
              <a:endParaRPr>
                <a:solidFill>
                  <a:srgbClr val="FFFFFF"/>
                </a:solidFill>
              </a:endParaRPr>
            </a:p>
            <a:p>
              <a:pPr marL="0" lvl="0" indent="0" algn="ctr" rtl="0">
                <a:lnSpc>
                  <a:spcPct val="115000"/>
                </a:lnSpc>
                <a:spcBef>
                  <a:spcPts val="1600"/>
                </a:spcBef>
                <a:spcAft>
                  <a:spcPts val="0"/>
                </a:spcAft>
                <a:buNone/>
              </a:pPr>
              <a:r>
                <a:rPr lang="fr">
                  <a:solidFill>
                    <a:srgbClr val="FFFFFF"/>
                  </a:solidFill>
                </a:rPr>
                <a:t>Africa and other less developing countries</a:t>
              </a:r>
              <a:endParaRPr>
                <a:solidFill>
                  <a:srgbClr val="FFFFFF"/>
                </a:solidFill>
              </a:endParaRPr>
            </a:p>
            <a:p>
              <a:pPr marL="0" lvl="0" indent="0" algn="ctr">
                <a:lnSpc>
                  <a:spcPct val="115000"/>
                </a:lnSpc>
                <a:spcBef>
                  <a:spcPts val="1600"/>
                </a:spcBef>
                <a:spcAft>
                  <a:spcPts val="1600"/>
                </a:spcAft>
                <a:buNone/>
              </a:pPr>
              <a:r>
                <a:rPr lang="fr">
                  <a:solidFill>
                    <a:srgbClr val="FFFFFF"/>
                  </a:solidFill>
                </a:rPr>
                <a:t>Research and development of sustainable low-carbon energy</a:t>
              </a:r>
              <a:endParaRPr>
                <a:solidFill>
                  <a:srgbClr val="FFFFFF"/>
                </a:solidFill>
              </a:endParaRPr>
            </a:p>
          </p:txBody>
        </p:sp>
      </p:grpSp>
      <p:grpSp>
        <p:nvGrpSpPr>
          <p:cNvPr id="347" name="Shape 347"/>
          <p:cNvGrpSpPr/>
          <p:nvPr/>
        </p:nvGrpSpPr>
        <p:grpSpPr>
          <a:xfrm>
            <a:off x="4571995" y="1152451"/>
            <a:ext cx="3677186" cy="3321116"/>
            <a:chOff x="4571968" y="1152469"/>
            <a:chExt cx="1827900" cy="3217200"/>
          </a:xfrm>
        </p:grpSpPr>
        <p:sp>
          <p:nvSpPr>
            <p:cNvPr id="348" name="Shape 348"/>
            <p:cNvSpPr/>
            <p:nvPr/>
          </p:nvSpPr>
          <p:spPr>
            <a:xfrm rot="5400000">
              <a:off x="3877318" y="1847119"/>
              <a:ext cx="3217200" cy="1827900"/>
            </a:xfrm>
            <a:prstGeom prst="rightArrowCallout">
              <a:avLst>
                <a:gd name="adj1" fmla="val 9283"/>
                <a:gd name="adj2" fmla="val 13570"/>
                <a:gd name="adj3" fmla="val 16082"/>
                <a:gd name="adj4" fmla="val 81236"/>
              </a:avLst>
            </a:prstGeom>
            <a:solidFill>
              <a:srgbClr val="840D3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Shape 349"/>
            <p:cNvSpPr/>
            <p:nvPr/>
          </p:nvSpPr>
          <p:spPr>
            <a:xfrm rot="10800000" flipH="1">
              <a:off x="4661215" y="1403421"/>
              <a:ext cx="1649400" cy="2250900"/>
            </a:xfrm>
            <a:prstGeom prst="snip1Rect">
              <a:avLst>
                <a:gd name="adj" fmla="val 0"/>
              </a:avLst>
            </a:prstGeom>
            <a:solidFill>
              <a:srgbClr val="AC114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Shape 350"/>
            <p:cNvSpPr txBox="1"/>
            <p:nvPr/>
          </p:nvSpPr>
          <p:spPr>
            <a:xfrm>
              <a:off x="4794423" y="1528344"/>
              <a:ext cx="1383000" cy="2037900"/>
            </a:xfrm>
            <a:prstGeom prst="rect">
              <a:avLst/>
            </a:prstGeom>
            <a:noFill/>
            <a:ln>
              <a:noFill/>
            </a:ln>
          </p:spPr>
          <p:txBody>
            <a:bodyPr spcFirstLastPara="1" wrap="square" lIns="91425" tIns="91425" rIns="91425" bIns="91425" anchor="t" anchorCtr="0">
              <a:noAutofit/>
            </a:bodyPr>
            <a:lstStyle/>
            <a:p>
              <a:pPr marL="0" lvl="0" indent="0" algn="ctr">
                <a:lnSpc>
                  <a:spcPct val="115000"/>
                </a:lnSpc>
                <a:spcBef>
                  <a:spcPts val="0"/>
                </a:spcBef>
                <a:spcAft>
                  <a:spcPts val="0"/>
                </a:spcAft>
                <a:buNone/>
              </a:pPr>
              <a:r>
                <a:rPr lang="fr" sz="1100" b="1">
                  <a:solidFill>
                    <a:srgbClr val="FFFFFF"/>
                  </a:solidFill>
                  <a:latin typeface="Roboto"/>
                  <a:ea typeface="Roboto"/>
                  <a:cs typeface="Roboto"/>
                  <a:sym typeface="Roboto"/>
                </a:rPr>
                <a:t>Consequences on the planet</a:t>
              </a:r>
              <a:endParaRPr sz="1100" b="1">
                <a:solidFill>
                  <a:srgbClr val="FFFFFF"/>
                </a:solidFill>
                <a:latin typeface="Roboto"/>
                <a:ea typeface="Roboto"/>
                <a:cs typeface="Roboto"/>
                <a:sym typeface="Roboto"/>
              </a:endParaRPr>
            </a:p>
            <a:p>
              <a:pPr marL="0" lvl="0" indent="0" algn="ctr">
                <a:lnSpc>
                  <a:spcPct val="115000"/>
                </a:lnSpc>
                <a:spcBef>
                  <a:spcPts val="0"/>
                </a:spcBef>
                <a:spcAft>
                  <a:spcPts val="0"/>
                </a:spcAft>
                <a:buNone/>
              </a:pPr>
              <a:endParaRPr sz="8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fr">
                  <a:solidFill>
                    <a:srgbClr val="FFFFFF"/>
                  </a:solidFill>
                </a:rPr>
                <a:t>Anthropic greenhouse gas emissions</a:t>
              </a:r>
              <a:endParaRPr>
                <a:solidFill>
                  <a:srgbClr val="FFFFFF"/>
                </a:solidFill>
              </a:endParaRPr>
            </a:p>
            <a:p>
              <a:pPr marL="0" lvl="0" indent="0" algn="ctr" rtl="0">
                <a:lnSpc>
                  <a:spcPct val="115000"/>
                </a:lnSpc>
                <a:spcBef>
                  <a:spcPts val="1600"/>
                </a:spcBef>
                <a:spcAft>
                  <a:spcPts val="0"/>
                </a:spcAft>
                <a:buNone/>
              </a:pPr>
              <a:r>
                <a:rPr lang="fr">
                  <a:solidFill>
                    <a:srgbClr val="FFFFFF"/>
                  </a:solidFill>
                </a:rPr>
                <a:t>Ecological disturbance</a:t>
              </a:r>
              <a:endParaRPr>
                <a:solidFill>
                  <a:srgbClr val="FFFFFF"/>
                </a:solidFill>
              </a:endParaRPr>
            </a:p>
            <a:p>
              <a:pPr marL="0" lvl="0" indent="0" algn="ctr">
                <a:lnSpc>
                  <a:spcPct val="115000"/>
                </a:lnSpc>
                <a:spcBef>
                  <a:spcPts val="1600"/>
                </a:spcBef>
                <a:spcAft>
                  <a:spcPts val="1600"/>
                </a:spcAft>
                <a:buNone/>
              </a:pPr>
              <a:r>
                <a:rPr lang="fr">
                  <a:solidFill>
                    <a:srgbClr val="FFFFFF"/>
                  </a:solidFill>
                </a:rPr>
                <a:t>Pollution &amp; Health</a:t>
              </a:r>
              <a:endParaRPr>
                <a:solidFill>
                  <a:srgbClr val="FFFFFF"/>
                </a:solidFill>
              </a:endParaRP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311700" y="4815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sz="5000">
                <a:solidFill>
                  <a:srgbClr val="000000"/>
                </a:solidFill>
              </a:rPr>
              <a:t>Thank you for your attention, Do you have any questions ?</a:t>
            </a:r>
            <a:endParaRPr sz="5000">
              <a:solidFill>
                <a:srgbClr val="000000"/>
              </a:solidFill>
            </a:endParaRPr>
          </a:p>
          <a:p>
            <a:pPr marL="0" lvl="0" indent="0">
              <a:spcBef>
                <a:spcPts val="1600"/>
              </a:spcBef>
              <a:spcAft>
                <a:spcPts val="1600"/>
              </a:spcAft>
              <a:buNone/>
            </a:pPr>
            <a:endParaRPr sz="5000">
              <a:solidFill>
                <a:srgbClr val="000000"/>
              </a:solidFill>
            </a:endParaRPr>
          </a:p>
        </p:txBody>
      </p:sp>
      <p:pic>
        <p:nvPicPr>
          <p:cNvPr id="356" name="Shape 356"/>
          <p:cNvPicPr preferRelativeResize="0"/>
          <p:nvPr/>
        </p:nvPicPr>
        <p:blipFill>
          <a:blip r:embed="rId3">
            <a:alphaModFix/>
          </a:blip>
          <a:stretch>
            <a:fillRect/>
          </a:stretch>
        </p:blipFill>
        <p:spPr>
          <a:xfrm>
            <a:off x="3188300" y="2419150"/>
            <a:ext cx="2532074" cy="2532074"/>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a:latin typeface="Comfortaa"/>
                <a:ea typeface="Comfortaa"/>
                <a:cs typeface="Comfortaa"/>
                <a:sym typeface="Comfortaa"/>
              </a:rPr>
              <a:t>Bibliography</a:t>
            </a:r>
            <a:endParaRPr>
              <a:latin typeface="Comfortaa"/>
              <a:ea typeface="Comfortaa"/>
              <a:cs typeface="Comfortaa"/>
              <a:sym typeface="Comfortaa"/>
            </a:endParaRPr>
          </a:p>
        </p:txBody>
      </p:sp>
      <p:sp>
        <p:nvSpPr>
          <p:cNvPr id="362" name="Shape 3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a:spcBef>
                <a:spcPts val="0"/>
              </a:spcBef>
              <a:spcAft>
                <a:spcPts val="0"/>
              </a:spcAft>
              <a:buNone/>
            </a:pPr>
            <a:r>
              <a:rPr lang="fr" dirty="0">
                <a:solidFill>
                  <a:schemeClr val="tx1"/>
                </a:solidFill>
                <a:uFill>
                  <a:noFill/>
                </a:uFill>
              </a:rPr>
              <a:t>https://</a:t>
            </a:r>
            <a:r>
              <a:rPr lang="fr" dirty="0" smtClean="0">
                <a:solidFill>
                  <a:schemeClr val="tx1"/>
                </a:solidFill>
                <a:uFill>
                  <a:noFill/>
                </a:uFill>
              </a:rPr>
              <a:t>www.britannica.com/topic/solar-energy</a:t>
            </a:r>
            <a:endParaRPr dirty="0">
              <a:solidFill>
                <a:schemeClr val="tx1"/>
              </a:solidFill>
            </a:endParaRPr>
          </a:p>
          <a:p>
            <a:pPr marL="0" lvl="0" indent="0" algn="just">
              <a:spcBef>
                <a:spcPts val="1600"/>
              </a:spcBef>
              <a:spcAft>
                <a:spcPts val="0"/>
              </a:spcAft>
              <a:buNone/>
            </a:pPr>
            <a:r>
              <a:rPr lang="fr" dirty="0">
                <a:solidFill>
                  <a:schemeClr val="tx1"/>
                </a:solidFill>
                <a:uFill>
                  <a:noFill/>
                </a:uFill>
              </a:rPr>
              <a:t>https://www.seia.org/initiatives/about-solar-energy</a:t>
            </a:r>
            <a:endParaRPr dirty="0">
              <a:solidFill>
                <a:schemeClr val="tx1"/>
              </a:solidFill>
            </a:endParaRPr>
          </a:p>
          <a:p>
            <a:pPr marL="0" lvl="0" indent="0" algn="just">
              <a:spcBef>
                <a:spcPts val="1600"/>
              </a:spcBef>
              <a:spcAft>
                <a:spcPts val="0"/>
              </a:spcAft>
              <a:buNone/>
            </a:pPr>
            <a:r>
              <a:rPr lang="fr" dirty="0">
                <a:solidFill>
                  <a:schemeClr val="tx1"/>
                </a:solidFill>
                <a:uFill>
                  <a:noFill/>
                </a:uFill>
              </a:rPr>
              <a:t>https://study.com/academy/lesson/what-is-solar-energy-definition-lesson-quiz.html</a:t>
            </a:r>
            <a:endParaRPr dirty="0">
              <a:solidFill>
                <a:schemeClr val="tx1"/>
              </a:solidFill>
            </a:endParaRPr>
          </a:p>
          <a:p>
            <a:pPr marL="0" lvl="0" indent="0" algn="just">
              <a:spcBef>
                <a:spcPts val="1600"/>
              </a:spcBef>
              <a:spcAft>
                <a:spcPts val="0"/>
              </a:spcAft>
              <a:buNone/>
            </a:pPr>
            <a:r>
              <a:rPr lang="fr" dirty="0">
                <a:solidFill>
                  <a:schemeClr val="tx1"/>
                </a:solidFill>
                <a:uFill>
                  <a:noFill/>
                </a:uFill>
              </a:rPr>
              <a:t>http://www.dictionary.com/browse/wind-power</a:t>
            </a:r>
            <a:endParaRPr dirty="0">
              <a:solidFill>
                <a:schemeClr val="tx1"/>
              </a:solidFill>
            </a:endParaRPr>
          </a:p>
          <a:p>
            <a:pPr marL="0" lvl="0" indent="0" algn="just">
              <a:spcBef>
                <a:spcPts val="1600"/>
              </a:spcBef>
              <a:spcAft>
                <a:spcPts val="0"/>
              </a:spcAft>
              <a:buNone/>
            </a:pPr>
            <a:r>
              <a:rPr lang="fr" dirty="0">
                <a:solidFill>
                  <a:schemeClr val="tx1"/>
                </a:solidFill>
                <a:uFill>
                  <a:noFill/>
                </a:uFill>
              </a:rPr>
              <a:t>https://www.conserve-energy-future.com/advantages_disadvantages_biomassenergy.php</a:t>
            </a:r>
            <a:endParaRPr dirty="0">
              <a:solidFill>
                <a:schemeClr val="tx1"/>
              </a:solidFill>
            </a:endParaRPr>
          </a:p>
          <a:p>
            <a:pPr marL="0" lvl="0" indent="0" algn="just">
              <a:spcBef>
                <a:spcPts val="1600"/>
              </a:spcBef>
              <a:spcAft>
                <a:spcPts val="0"/>
              </a:spcAft>
              <a:buNone/>
            </a:pPr>
            <a:r>
              <a:rPr lang="fr" dirty="0">
                <a:solidFill>
                  <a:schemeClr val="tx1"/>
                </a:solidFill>
                <a:uFill>
                  <a:noFill/>
                </a:uFill>
              </a:rPr>
              <a:t>https://</a:t>
            </a:r>
            <a:r>
              <a:rPr lang="fr" dirty="0" smtClean="0">
                <a:solidFill>
                  <a:schemeClr val="tx1"/>
                </a:solidFill>
                <a:uFill>
                  <a:noFill/>
                </a:uFill>
              </a:rPr>
              <a:t>www.e-education.psu.edu/egee102/node/1930</a:t>
            </a:r>
            <a:endParaRPr dirty="0">
              <a:solidFill>
                <a:schemeClr val="tx1"/>
              </a:solidFill>
            </a:endParaRPr>
          </a:p>
          <a:p>
            <a:pPr marL="0" lvl="0" indent="0" algn="just">
              <a:spcBef>
                <a:spcPts val="1600"/>
              </a:spcBef>
              <a:spcAft>
                <a:spcPts val="0"/>
              </a:spcAft>
              <a:buClr>
                <a:schemeClr val="dk1"/>
              </a:buClr>
              <a:buSzPts val="1100"/>
              <a:buFont typeface="Arial"/>
              <a:buNone/>
            </a:pPr>
            <a:r>
              <a:rPr lang="fr" dirty="0">
                <a:solidFill>
                  <a:schemeClr val="tx1"/>
                </a:solidFill>
              </a:rPr>
              <a:t>https://www.eia.gov/energyexplained/?page=nonrenewable_home</a:t>
            </a:r>
            <a:endParaRPr dirty="0">
              <a:solidFill>
                <a:schemeClr val="tx1"/>
              </a:solidFill>
            </a:endParaRPr>
          </a:p>
          <a:p>
            <a:pPr marL="0" lvl="0" indent="0">
              <a:spcBef>
                <a:spcPts val="1600"/>
              </a:spcBef>
              <a:spcAft>
                <a:spcPts val="0"/>
              </a:spcAft>
              <a:buNone/>
            </a:pPr>
            <a:endParaRPr sz="1000" dirty="0"/>
          </a:p>
          <a:p>
            <a:pPr marL="0" lvl="0" indent="0">
              <a:spcBef>
                <a:spcPts val="1600"/>
              </a:spcBef>
              <a:spcAft>
                <a:spcPts val="0"/>
              </a:spcAft>
              <a:buNone/>
            </a:pPr>
            <a:endParaRPr dirty="0"/>
          </a:p>
          <a:p>
            <a:pPr marL="0" lvl="0" indent="0">
              <a:spcBef>
                <a:spcPts val="1600"/>
              </a:spcBef>
              <a:spcAft>
                <a:spcPts val="0"/>
              </a:spcAft>
              <a:buNone/>
            </a:pPr>
            <a:endParaRPr dirty="0"/>
          </a:p>
          <a:p>
            <a:pPr marL="0" lvl="0" indent="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8" name="Shape 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89" name="Shape 89"/>
          <p:cNvPicPr preferRelativeResize="0"/>
          <p:nvPr/>
        </p:nvPicPr>
        <p:blipFill rotWithShape="1">
          <a:blip r:embed="rId3">
            <a:alphaModFix/>
          </a:blip>
          <a:srcRect t="2934" r="52611" b="12741"/>
          <a:stretch/>
        </p:blipFill>
        <p:spPr>
          <a:xfrm>
            <a:off x="0" y="-7823"/>
            <a:ext cx="9143998" cy="5151324"/>
          </a:xfrm>
          <a:prstGeom prst="rect">
            <a:avLst/>
          </a:prstGeom>
          <a:noFill/>
          <a:ln>
            <a:noFill/>
          </a:ln>
        </p:spPr>
      </p:pic>
      <p:sp>
        <p:nvSpPr>
          <p:cNvPr id="90" name="Shape 90"/>
          <p:cNvSpPr txBox="1"/>
          <p:nvPr/>
        </p:nvSpPr>
        <p:spPr>
          <a:xfrm>
            <a:off x="7764300" y="4653625"/>
            <a:ext cx="1068000" cy="29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900"/>
              <a:t>Figure: Pie chart</a:t>
            </a:r>
            <a:endParaRPr sz="9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29300" y="2115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a:latin typeface="Comfortaa"/>
                <a:ea typeface="Comfortaa"/>
                <a:cs typeface="Comfortaa"/>
                <a:sym typeface="Comfortaa"/>
              </a:rPr>
              <a:t>2. Fossil fuels </a:t>
            </a:r>
            <a:endParaRPr>
              <a:latin typeface="Comfortaa"/>
              <a:ea typeface="Comfortaa"/>
              <a:cs typeface="Comfortaa"/>
              <a:sym typeface="Comfortaa"/>
            </a:endParaRPr>
          </a:p>
          <a:p>
            <a:pPr marL="0" lvl="0" indent="0">
              <a:spcBef>
                <a:spcPts val="0"/>
              </a:spcBef>
              <a:spcAft>
                <a:spcPts val="0"/>
              </a:spcAft>
              <a:buNone/>
            </a:pPr>
            <a:r>
              <a:rPr lang="fr" sz="1800">
                <a:latin typeface="Comfortaa"/>
                <a:ea typeface="Comfortaa"/>
                <a:cs typeface="Comfortaa"/>
                <a:sym typeface="Comfortaa"/>
              </a:rPr>
              <a:t>A. Definition</a:t>
            </a:r>
            <a:endParaRPr sz="1800">
              <a:latin typeface="Comfortaa"/>
              <a:ea typeface="Comfortaa"/>
              <a:cs typeface="Comfortaa"/>
              <a:sym typeface="Comfortaa"/>
            </a:endParaRPr>
          </a:p>
        </p:txBody>
      </p:sp>
      <p:sp>
        <p:nvSpPr>
          <p:cNvPr id="96" name="Shape 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457200" algn="ctr" rtl="0">
              <a:spcBef>
                <a:spcPts val="0"/>
              </a:spcBef>
              <a:spcAft>
                <a:spcPts val="0"/>
              </a:spcAft>
              <a:buNone/>
            </a:pPr>
            <a:r>
              <a:rPr lang="fr" b="1">
                <a:solidFill>
                  <a:schemeClr val="dk1"/>
                </a:solidFill>
              </a:rPr>
              <a:t>All fossil fuels are non-renewable, but not all non-renewable energies sources are fossil fuels.</a:t>
            </a:r>
            <a:endParaRPr b="1">
              <a:solidFill>
                <a:schemeClr val="dk1"/>
              </a:solidFill>
            </a:endParaRPr>
          </a:p>
          <a:p>
            <a:pPr marL="0" lvl="0" indent="0" rtl="0">
              <a:spcBef>
                <a:spcPts val="1600"/>
              </a:spcBef>
              <a:spcAft>
                <a:spcPts val="0"/>
              </a:spcAft>
              <a:buNone/>
            </a:pPr>
            <a:r>
              <a:rPr lang="fr" b="1">
                <a:solidFill>
                  <a:schemeClr val="dk1"/>
                </a:solidFill>
              </a:rPr>
              <a:t>Non-renewable energies:</a:t>
            </a:r>
            <a:endParaRPr b="1">
              <a:solidFill>
                <a:schemeClr val="dk1"/>
              </a:solidFill>
            </a:endParaRPr>
          </a:p>
          <a:p>
            <a:pPr marL="457200" lvl="0" indent="-342900" rtl="0">
              <a:spcBef>
                <a:spcPts val="1600"/>
              </a:spcBef>
              <a:spcAft>
                <a:spcPts val="0"/>
              </a:spcAft>
              <a:buClr>
                <a:schemeClr val="dk1"/>
              </a:buClr>
              <a:buSzPts val="1800"/>
              <a:buChar char="-"/>
            </a:pPr>
            <a:r>
              <a:rPr lang="fr">
                <a:solidFill>
                  <a:schemeClr val="dk1"/>
                </a:solidFill>
              </a:rPr>
              <a:t>Crude oil → Fossil fuel</a:t>
            </a:r>
            <a:endParaRPr>
              <a:solidFill>
                <a:schemeClr val="dk1"/>
              </a:solidFill>
            </a:endParaRPr>
          </a:p>
          <a:p>
            <a:pPr marL="457200" lvl="0" indent="-342900" rtl="0">
              <a:spcBef>
                <a:spcPts val="0"/>
              </a:spcBef>
              <a:spcAft>
                <a:spcPts val="0"/>
              </a:spcAft>
              <a:buClr>
                <a:schemeClr val="dk1"/>
              </a:buClr>
              <a:buSzPts val="1800"/>
              <a:buChar char="-"/>
            </a:pPr>
            <a:r>
              <a:rPr lang="fr">
                <a:solidFill>
                  <a:schemeClr val="dk1"/>
                </a:solidFill>
              </a:rPr>
              <a:t>Natural Gas → Fossil fuel</a:t>
            </a:r>
            <a:endParaRPr>
              <a:solidFill>
                <a:schemeClr val="dk1"/>
              </a:solidFill>
            </a:endParaRPr>
          </a:p>
          <a:p>
            <a:pPr marL="457200" lvl="0" indent="-342900" rtl="0">
              <a:spcBef>
                <a:spcPts val="0"/>
              </a:spcBef>
              <a:spcAft>
                <a:spcPts val="0"/>
              </a:spcAft>
              <a:buClr>
                <a:schemeClr val="dk1"/>
              </a:buClr>
              <a:buSzPts val="1800"/>
              <a:buChar char="-"/>
            </a:pPr>
            <a:r>
              <a:rPr lang="fr">
                <a:solidFill>
                  <a:schemeClr val="dk1"/>
                </a:solidFill>
              </a:rPr>
              <a:t>Coal → Fossil fuel</a:t>
            </a:r>
            <a:endParaRPr>
              <a:solidFill>
                <a:schemeClr val="dk1"/>
              </a:solidFill>
            </a:endParaRPr>
          </a:p>
          <a:p>
            <a:pPr marL="457200" lvl="0" indent="-342900" rtl="0">
              <a:spcBef>
                <a:spcPts val="0"/>
              </a:spcBef>
              <a:spcAft>
                <a:spcPts val="0"/>
              </a:spcAft>
              <a:buClr>
                <a:schemeClr val="dk1"/>
              </a:buClr>
              <a:buSzPts val="1800"/>
              <a:buChar char="-"/>
            </a:pPr>
            <a:r>
              <a:rPr lang="fr">
                <a:solidFill>
                  <a:schemeClr val="dk1"/>
                </a:solidFill>
              </a:rPr>
              <a:t>Uranium </a:t>
            </a:r>
            <a:endParaRPr>
              <a:solidFill>
                <a:schemeClr val="dk1"/>
              </a:solidFill>
            </a:endParaRPr>
          </a:p>
          <a:p>
            <a:pPr marL="0" lvl="0" indent="0" rtl="0">
              <a:spcBef>
                <a:spcPts val="1600"/>
              </a:spcBef>
              <a:spcAft>
                <a:spcPts val="0"/>
              </a:spcAft>
              <a:buNone/>
            </a:pPr>
            <a:r>
              <a:rPr lang="fr" b="1">
                <a:solidFill>
                  <a:schemeClr val="dk1"/>
                </a:solidFill>
              </a:rPr>
              <a:t>Fossil fue</a:t>
            </a:r>
            <a:r>
              <a:rPr lang="fr">
                <a:solidFill>
                  <a:schemeClr val="dk1"/>
                </a:solidFill>
              </a:rPr>
              <a:t>l: comes from plants and animals that lived millions of years ago</a:t>
            </a:r>
            <a:endParaRPr>
              <a:solidFill>
                <a:schemeClr val="dk1"/>
              </a:solidFill>
            </a:endParaRPr>
          </a:p>
          <a:p>
            <a:pPr marL="0" lvl="0" indent="0">
              <a:spcBef>
                <a:spcPts val="1600"/>
              </a:spcBef>
              <a:spcAft>
                <a:spcPts val="0"/>
              </a:spcAft>
              <a:buNone/>
            </a:pPr>
            <a:endParaRPr>
              <a:solidFill>
                <a:srgbClr val="000000"/>
              </a:solidFill>
            </a:endParaRPr>
          </a:p>
          <a:p>
            <a:pPr marL="0" lvl="0" indent="0">
              <a:spcBef>
                <a:spcPts val="1600"/>
              </a:spcBef>
              <a:spcAft>
                <a:spcPts val="1600"/>
              </a:spcAft>
              <a:buNone/>
            </a:pPr>
            <a:endParaRPr>
              <a:solidFill>
                <a:srgbClr val="000000"/>
              </a:solidFill>
            </a:endParaRPr>
          </a:p>
        </p:txBody>
      </p:sp>
      <p:pic>
        <p:nvPicPr>
          <p:cNvPr id="97" name="Shape 97" descr="Résultat de recherche d'images pour &quot;danger&quot;"/>
          <p:cNvPicPr preferRelativeResize="0"/>
          <p:nvPr/>
        </p:nvPicPr>
        <p:blipFill>
          <a:blip r:embed="rId3">
            <a:alphaModFix/>
          </a:blip>
          <a:stretch>
            <a:fillRect/>
          </a:stretch>
        </p:blipFill>
        <p:spPr>
          <a:xfrm>
            <a:off x="638100" y="1244100"/>
            <a:ext cx="365351" cy="365350"/>
          </a:xfrm>
          <a:prstGeom prst="rect">
            <a:avLst/>
          </a:prstGeom>
          <a:noFill/>
          <a:ln>
            <a:noFill/>
          </a:ln>
        </p:spPr>
      </p:pic>
      <p:pic>
        <p:nvPicPr>
          <p:cNvPr id="98" name="Shape 98" descr="Résultat de recherche d'images pour &quot;drilling oil wells&quot;"/>
          <p:cNvPicPr preferRelativeResize="0"/>
          <p:nvPr/>
        </p:nvPicPr>
        <p:blipFill>
          <a:blip r:embed="rId4">
            <a:alphaModFix/>
          </a:blip>
          <a:stretch>
            <a:fillRect/>
          </a:stretch>
        </p:blipFill>
        <p:spPr>
          <a:xfrm>
            <a:off x="4155075" y="1902813"/>
            <a:ext cx="3857349" cy="1915725"/>
          </a:xfrm>
          <a:prstGeom prst="rect">
            <a:avLst/>
          </a:prstGeom>
          <a:noFill/>
          <a:ln>
            <a:noFill/>
          </a:ln>
        </p:spPr>
      </p:pic>
      <p:sp>
        <p:nvSpPr>
          <p:cNvPr id="99" name="Shape 99"/>
          <p:cNvSpPr txBox="1"/>
          <p:nvPr/>
        </p:nvSpPr>
        <p:spPr>
          <a:xfrm>
            <a:off x="4570100" y="3761325"/>
            <a:ext cx="3788700" cy="41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900"/>
              <a:t>Figure: Drilling of oil wells </a:t>
            </a:r>
            <a:r>
              <a:rPr lang="fr" sz="900" i="1"/>
              <a:t>(Houstonpress)</a:t>
            </a:r>
            <a:endParaRPr sz="900" i="1"/>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latin typeface="Comfortaa"/>
                <a:ea typeface="Comfortaa"/>
                <a:cs typeface="Comfortaa"/>
                <a:sym typeface="Comfortaa"/>
              </a:rPr>
              <a:t>2. Fossil fuels </a:t>
            </a:r>
            <a:endParaRPr>
              <a:latin typeface="Comfortaa"/>
              <a:ea typeface="Comfortaa"/>
              <a:cs typeface="Comfortaa"/>
              <a:sym typeface="Comfortaa"/>
            </a:endParaRPr>
          </a:p>
          <a:p>
            <a:pPr marL="0" lvl="0" indent="0">
              <a:spcBef>
                <a:spcPts val="0"/>
              </a:spcBef>
              <a:spcAft>
                <a:spcPts val="0"/>
              </a:spcAft>
              <a:buClr>
                <a:schemeClr val="dk1"/>
              </a:buClr>
              <a:buSzPts val="1100"/>
              <a:buFont typeface="Arial"/>
              <a:buNone/>
            </a:pPr>
            <a:r>
              <a:rPr lang="fr" sz="1800">
                <a:latin typeface="Comfortaa"/>
                <a:ea typeface="Comfortaa"/>
                <a:cs typeface="Comfortaa"/>
                <a:sym typeface="Comfortaa"/>
              </a:rPr>
              <a:t>B. Oil, Natural Gas and coal formation</a:t>
            </a:r>
            <a:endParaRPr/>
          </a:p>
        </p:txBody>
      </p:sp>
      <p:sp>
        <p:nvSpPr>
          <p:cNvPr id="105" name="Shape 105"/>
          <p:cNvSpPr txBox="1">
            <a:spLocks noGrp="1"/>
          </p:cNvSpPr>
          <p:nvPr>
            <p:ph type="body" idx="1"/>
          </p:nvPr>
        </p:nvSpPr>
        <p:spPr>
          <a:xfrm>
            <a:off x="311700" y="78312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457200" lvl="0" indent="-330200" rtl="0">
              <a:spcBef>
                <a:spcPts val="1600"/>
              </a:spcBef>
              <a:spcAft>
                <a:spcPts val="0"/>
              </a:spcAft>
              <a:buSzPts val="1600"/>
              <a:buChar char="-"/>
            </a:pPr>
            <a:r>
              <a:rPr lang="fr" sz="1600" b="1"/>
              <a:t>Step 1</a:t>
            </a:r>
            <a:r>
              <a:rPr lang="fr" sz="1600"/>
              <a:t>: Death and burial of marine plants and animals on the ocean floor (oil and natural gas) or dinosaurs and plants in swampy forest (coal)</a:t>
            </a:r>
            <a:endParaRPr sz="1600"/>
          </a:p>
          <a:p>
            <a:pPr marL="457200" lvl="0" indent="-330200" rtl="0">
              <a:spcBef>
                <a:spcPts val="0"/>
              </a:spcBef>
              <a:spcAft>
                <a:spcPts val="0"/>
              </a:spcAft>
              <a:buSzPts val="1600"/>
              <a:buChar char="-"/>
            </a:pPr>
            <a:r>
              <a:rPr lang="fr" sz="1600" b="1"/>
              <a:t>Step 2:</a:t>
            </a:r>
            <a:r>
              <a:rPr lang="fr" sz="1600"/>
              <a:t> Remain transformation into oil and natural gas</a:t>
            </a:r>
            <a:endParaRPr sz="1600"/>
          </a:p>
          <a:p>
            <a:pPr marL="457200" lvl="0" indent="-330200">
              <a:spcBef>
                <a:spcPts val="0"/>
              </a:spcBef>
              <a:spcAft>
                <a:spcPts val="0"/>
              </a:spcAft>
              <a:buSzPts val="1600"/>
              <a:buChar char="-"/>
            </a:pPr>
            <a:r>
              <a:rPr lang="fr" sz="1600" b="1"/>
              <a:t>Step 3:</a:t>
            </a:r>
            <a:r>
              <a:rPr lang="fr" sz="1600"/>
              <a:t> </a:t>
            </a:r>
            <a:r>
              <a:rPr lang="fr" sz="1600" b="1"/>
              <a:t>Drill</a:t>
            </a:r>
            <a:r>
              <a:rPr lang="fr" sz="1600"/>
              <a:t> through soil layers to reach the rock formation containing oil and natural gas </a:t>
            </a:r>
            <a:endParaRPr sz="1600"/>
          </a:p>
        </p:txBody>
      </p:sp>
      <p:pic>
        <p:nvPicPr>
          <p:cNvPr id="106" name="Shape 106" descr="Résultat de recherche d'images pour &quot;petroleum and natural gas formation&quot;"/>
          <p:cNvPicPr preferRelativeResize="0"/>
          <p:nvPr/>
        </p:nvPicPr>
        <p:blipFill rotWithShape="1">
          <a:blip r:embed="rId3">
            <a:alphaModFix/>
          </a:blip>
          <a:srcRect t="42662" r="2267" b="3225"/>
          <a:stretch/>
        </p:blipFill>
        <p:spPr>
          <a:xfrm>
            <a:off x="95625" y="3030925"/>
            <a:ext cx="4703519" cy="1537950"/>
          </a:xfrm>
          <a:prstGeom prst="rect">
            <a:avLst/>
          </a:prstGeom>
          <a:noFill/>
          <a:ln>
            <a:noFill/>
          </a:ln>
        </p:spPr>
      </p:pic>
      <p:sp>
        <p:nvSpPr>
          <p:cNvPr id="107" name="Shape 107"/>
          <p:cNvSpPr txBox="1"/>
          <p:nvPr/>
        </p:nvSpPr>
        <p:spPr>
          <a:xfrm>
            <a:off x="95625" y="4610725"/>
            <a:ext cx="4838700" cy="369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900"/>
              <a:t>Figure: Oil and Natural Gas formation (</a:t>
            </a:r>
            <a:r>
              <a:rPr lang="fr" sz="900" i="1"/>
              <a:t>U.S Energy Information)</a:t>
            </a:r>
            <a:endParaRPr sz="900" i="1"/>
          </a:p>
        </p:txBody>
      </p:sp>
      <p:sp>
        <p:nvSpPr>
          <p:cNvPr id="108" name="Shape 108"/>
          <p:cNvSpPr txBox="1"/>
          <p:nvPr/>
        </p:nvSpPr>
        <p:spPr>
          <a:xfrm>
            <a:off x="5254875" y="4659475"/>
            <a:ext cx="3714900" cy="453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900"/>
              <a:t>Figure: Coal formation (</a:t>
            </a:r>
            <a:r>
              <a:rPr lang="fr" sz="900" i="1"/>
              <a:t>Knuttz)</a:t>
            </a:r>
            <a:endParaRPr sz="900" i="1"/>
          </a:p>
        </p:txBody>
      </p:sp>
      <p:pic>
        <p:nvPicPr>
          <p:cNvPr id="109" name="Shape 109" descr="Coal, Oil, Natural Gas And Sedimentary Rock - Lessons - Tes Teach within How Is Coal Formed 8210" title="Coal, Oil, Natural Gas And Sedimentary Rock - Lessons - Tes Teach within How Is Coal Formed 8210"/>
          <p:cNvPicPr preferRelativeResize="0"/>
          <p:nvPr/>
        </p:nvPicPr>
        <p:blipFill>
          <a:blip r:embed="rId4">
            <a:alphaModFix/>
          </a:blip>
          <a:stretch>
            <a:fillRect/>
          </a:stretch>
        </p:blipFill>
        <p:spPr>
          <a:xfrm>
            <a:off x="5254875" y="2702375"/>
            <a:ext cx="2875375" cy="200125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latin typeface="Comfortaa"/>
                <a:ea typeface="Comfortaa"/>
                <a:cs typeface="Comfortaa"/>
                <a:sym typeface="Comfortaa"/>
              </a:rPr>
              <a:t>2. Fossil fuels </a:t>
            </a:r>
            <a:endParaRPr>
              <a:latin typeface="Comfortaa"/>
              <a:ea typeface="Comfortaa"/>
              <a:cs typeface="Comfortaa"/>
              <a:sym typeface="Comfortaa"/>
            </a:endParaRPr>
          </a:p>
          <a:p>
            <a:pPr marL="0" lvl="0" indent="0">
              <a:spcBef>
                <a:spcPts val="0"/>
              </a:spcBef>
              <a:spcAft>
                <a:spcPts val="0"/>
              </a:spcAft>
              <a:buClr>
                <a:schemeClr val="dk1"/>
              </a:buClr>
              <a:buSzPts val="1100"/>
              <a:buFont typeface="Arial"/>
              <a:buNone/>
            </a:pPr>
            <a:r>
              <a:rPr lang="fr" sz="1800">
                <a:latin typeface="Comfortaa"/>
                <a:ea typeface="Comfortaa"/>
                <a:cs typeface="Comfortaa"/>
                <a:sym typeface="Comfortaa"/>
              </a:rPr>
              <a:t>B. Oil, Natural Gas and coal characteristics</a:t>
            </a:r>
            <a:endParaRPr/>
          </a:p>
        </p:txBody>
      </p:sp>
      <p:sp>
        <p:nvSpPr>
          <p:cNvPr id="115" name="Shape 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1600"/>
              </a:spcBef>
              <a:spcAft>
                <a:spcPts val="1600"/>
              </a:spcAft>
              <a:buNone/>
            </a:pPr>
            <a:endParaRPr/>
          </a:p>
        </p:txBody>
      </p:sp>
      <p:graphicFrame>
        <p:nvGraphicFramePr>
          <p:cNvPr id="116" name="Shape 116"/>
          <p:cNvGraphicFramePr/>
          <p:nvPr/>
        </p:nvGraphicFramePr>
        <p:xfrm>
          <a:off x="1036400" y="1285900"/>
          <a:ext cx="7239000" cy="1645860"/>
        </p:xfrm>
        <a:graphic>
          <a:graphicData uri="http://schemas.openxmlformats.org/drawingml/2006/table">
            <a:tbl>
              <a:tblPr>
                <a:noFill/>
                <a:tableStyleId>{9E47F837-6435-45D0-BD21-42DFB3506130}</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81000">
                <a:tc>
                  <a:txBody>
                    <a:bodyPr/>
                    <a:lstStyle/>
                    <a:p>
                      <a:pPr marL="0" lvl="0" indent="0" algn="ctr">
                        <a:spcBef>
                          <a:spcPts val="0"/>
                        </a:spcBef>
                        <a:spcAft>
                          <a:spcPts val="0"/>
                        </a:spcAft>
                        <a:buNone/>
                      </a:pPr>
                      <a:r>
                        <a:rPr lang="fr" b="1"/>
                        <a:t>Crude oil</a:t>
                      </a:r>
                      <a:endParaRPr b="1"/>
                    </a:p>
                  </a:txBody>
                  <a:tcPr marL="91425" marR="91425" marT="91425" marB="91425"/>
                </a:tc>
                <a:tc>
                  <a:txBody>
                    <a:bodyPr/>
                    <a:lstStyle/>
                    <a:p>
                      <a:pPr marL="0" lvl="0" indent="0" algn="ctr">
                        <a:spcBef>
                          <a:spcPts val="0"/>
                        </a:spcBef>
                        <a:spcAft>
                          <a:spcPts val="0"/>
                        </a:spcAft>
                        <a:buNone/>
                      </a:pPr>
                      <a:r>
                        <a:rPr lang="fr" b="1"/>
                        <a:t>Natural gas</a:t>
                      </a:r>
                      <a:endParaRPr b="1"/>
                    </a:p>
                  </a:txBody>
                  <a:tcPr marL="91425" marR="91425" marT="91425" marB="91425"/>
                </a:tc>
                <a:tc>
                  <a:txBody>
                    <a:bodyPr/>
                    <a:lstStyle/>
                    <a:p>
                      <a:pPr marL="0" lvl="0" indent="0" algn="ctr">
                        <a:spcBef>
                          <a:spcPts val="0"/>
                        </a:spcBef>
                        <a:spcAft>
                          <a:spcPts val="0"/>
                        </a:spcAft>
                        <a:buNone/>
                      </a:pPr>
                      <a:r>
                        <a:rPr lang="fr" b="1"/>
                        <a:t>Coal</a:t>
                      </a:r>
                      <a:endParaRPr b="1"/>
                    </a:p>
                  </a:txBody>
                  <a:tcPr marL="91425" marR="91425" marT="91425" marB="91425"/>
                </a:tc>
                <a:extLst>
                  <a:ext uri="{0D108BD9-81ED-4DB2-BD59-A6C34878D82A}">
                    <a16:rowId xmlns:a16="http://schemas.microsoft.com/office/drawing/2014/main" xmlns="" val="10000"/>
                  </a:ext>
                </a:extLst>
              </a:tr>
              <a:tr h="381000">
                <a:tc>
                  <a:txBody>
                    <a:bodyPr/>
                    <a:lstStyle/>
                    <a:p>
                      <a:pPr marL="457200" lvl="0" indent="-317500" rtl="0">
                        <a:spcBef>
                          <a:spcPts val="0"/>
                        </a:spcBef>
                        <a:spcAft>
                          <a:spcPts val="0"/>
                        </a:spcAft>
                        <a:buSzPts val="1400"/>
                        <a:buChar char="-"/>
                      </a:pPr>
                      <a:r>
                        <a:rPr lang="fr"/>
                        <a:t>Mixture of hydrocarbons</a:t>
                      </a:r>
                      <a:endParaRPr/>
                    </a:p>
                    <a:p>
                      <a:pPr marL="0" lvl="0" indent="0" rtl="0">
                        <a:spcBef>
                          <a:spcPts val="0"/>
                        </a:spcBef>
                        <a:spcAft>
                          <a:spcPts val="0"/>
                        </a:spcAft>
                        <a:buNone/>
                      </a:pPr>
                      <a:endParaRPr/>
                    </a:p>
                    <a:p>
                      <a:pPr marL="457200" lvl="0" indent="-317500" rtl="0">
                        <a:spcBef>
                          <a:spcPts val="0"/>
                        </a:spcBef>
                        <a:spcAft>
                          <a:spcPts val="0"/>
                        </a:spcAft>
                        <a:buSzPts val="1400"/>
                        <a:buChar char="-"/>
                      </a:pPr>
                      <a:r>
                        <a:rPr lang="fr"/>
                        <a:t>Sedimentary rocks</a:t>
                      </a:r>
                      <a:endParaRPr/>
                    </a:p>
                    <a:p>
                      <a:pPr marL="457200" lvl="0" indent="-317500">
                        <a:spcBef>
                          <a:spcPts val="0"/>
                        </a:spcBef>
                        <a:spcAft>
                          <a:spcPts val="0"/>
                        </a:spcAft>
                        <a:buSzPts val="1400"/>
                        <a:buChar char="-"/>
                      </a:pPr>
                      <a:r>
                        <a:rPr lang="fr"/>
                        <a:t>Liquid form</a:t>
                      </a:r>
                      <a:endParaRPr/>
                    </a:p>
                  </a:txBody>
                  <a:tcPr marL="91425" marR="91425" marT="91425" marB="91425"/>
                </a:tc>
                <a:tc>
                  <a:txBody>
                    <a:bodyPr/>
                    <a:lstStyle/>
                    <a:p>
                      <a:pPr marL="457200" lvl="0" indent="-317500" rtl="0">
                        <a:spcBef>
                          <a:spcPts val="0"/>
                        </a:spcBef>
                        <a:spcAft>
                          <a:spcPts val="0"/>
                        </a:spcAft>
                        <a:buSzPts val="1400"/>
                        <a:buChar char="-"/>
                      </a:pPr>
                      <a:r>
                        <a:rPr lang="fr"/>
                        <a:t>Methane, hydrocarbon and non-hydrocarbon gas</a:t>
                      </a:r>
                      <a:endParaRPr/>
                    </a:p>
                    <a:p>
                      <a:pPr marL="457200" lvl="0" indent="-317500">
                        <a:spcBef>
                          <a:spcPts val="0"/>
                        </a:spcBef>
                        <a:spcAft>
                          <a:spcPts val="0"/>
                        </a:spcAft>
                        <a:buSzPts val="1400"/>
                        <a:buChar char="-"/>
                      </a:pPr>
                      <a:r>
                        <a:rPr lang="fr"/>
                        <a:t>Special types of rocks</a:t>
                      </a:r>
                      <a:endParaRPr/>
                    </a:p>
                  </a:txBody>
                  <a:tcPr marL="91425" marR="91425" marT="91425" marB="91425"/>
                </a:tc>
                <a:tc>
                  <a:txBody>
                    <a:bodyPr/>
                    <a:lstStyle/>
                    <a:p>
                      <a:pPr marL="457200" lvl="0" indent="-317500">
                        <a:spcBef>
                          <a:spcPts val="0"/>
                        </a:spcBef>
                        <a:spcAft>
                          <a:spcPts val="0"/>
                        </a:spcAft>
                        <a:buSzPts val="1400"/>
                        <a:buChar char="-"/>
                      </a:pPr>
                      <a:r>
                        <a:rPr lang="fr"/>
                        <a:t>High amount of carbons and hydrocarbons</a:t>
                      </a:r>
                      <a:endParaRPr/>
                    </a:p>
                  </a:txBody>
                  <a:tcPr marL="91425" marR="91425" marT="91425" marB="91425"/>
                </a:tc>
                <a:extLst>
                  <a:ext uri="{0D108BD9-81ED-4DB2-BD59-A6C34878D82A}">
                    <a16:rowId xmlns:a16="http://schemas.microsoft.com/office/drawing/2014/main" xmlns="" val="10001"/>
                  </a:ext>
                </a:extLst>
              </a:tr>
            </a:tbl>
          </a:graphicData>
        </a:graphic>
      </p:graphicFrame>
      <p:pic>
        <p:nvPicPr>
          <p:cNvPr id="117" name="Shape 117"/>
          <p:cNvPicPr preferRelativeResize="0"/>
          <p:nvPr/>
        </p:nvPicPr>
        <p:blipFill rotWithShape="1">
          <a:blip r:embed="rId3">
            <a:alphaModFix/>
          </a:blip>
          <a:srcRect l="2479" t="49642" r="68887" b="7020"/>
          <a:stretch/>
        </p:blipFill>
        <p:spPr>
          <a:xfrm>
            <a:off x="6432750" y="2980275"/>
            <a:ext cx="1270400" cy="1442101"/>
          </a:xfrm>
          <a:prstGeom prst="rect">
            <a:avLst/>
          </a:prstGeom>
          <a:noFill/>
          <a:ln>
            <a:noFill/>
          </a:ln>
        </p:spPr>
      </p:pic>
      <p:pic>
        <p:nvPicPr>
          <p:cNvPr id="118" name="Shape 118"/>
          <p:cNvPicPr preferRelativeResize="0"/>
          <p:nvPr/>
        </p:nvPicPr>
        <p:blipFill rotWithShape="1">
          <a:blip r:embed="rId3">
            <a:alphaModFix/>
          </a:blip>
          <a:srcRect l="34621" t="44278" r="40816" b="8916"/>
          <a:stretch/>
        </p:blipFill>
        <p:spPr>
          <a:xfrm>
            <a:off x="1611075" y="2994600"/>
            <a:ext cx="988875" cy="1413451"/>
          </a:xfrm>
          <a:prstGeom prst="rect">
            <a:avLst/>
          </a:prstGeom>
          <a:noFill/>
          <a:ln>
            <a:noFill/>
          </a:ln>
        </p:spPr>
      </p:pic>
      <p:pic>
        <p:nvPicPr>
          <p:cNvPr id="119" name="Shape 119"/>
          <p:cNvPicPr preferRelativeResize="0"/>
          <p:nvPr/>
        </p:nvPicPr>
        <p:blipFill rotWithShape="1">
          <a:blip r:embed="rId3">
            <a:alphaModFix/>
          </a:blip>
          <a:srcRect l="69612" t="49615" r="5621" b="7154"/>
          <a:stretch/>
        </p:blipFill>
        <p:spPr>
          <a:xfrm>
            <a:off x="4000486" y="2953100"/>
            <a:ext cx="1143038" cy="1496449"/>
          </a:xfrm>
          <a:prstGeom prst="rect">
            <a:avLst/>
          </a:prstGeom>
          <a:noFill/>
          <a:ln>
            <a:noFill/>
          </a:ln>
        </p:spPr>
      </p:pic>
      <p:sp>
        <p:nvSpPr>
          <p:cNvPr id="120" name="Shape 120"/>
          <p:cNvSpPr txBox="1"/>
          <p:nvPr/>
        </p:nvSpPr>
        <p:spPr>
          <a:xfrm>
            <a:off x="3220700" y="4449550"/>
            <a:ext cx="28704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900"/>
              <a:t>Figures: Crude oil, natural gaz and coal’ form </a:t>
            </a:r>
            <a:r>
              <a:rPr lang="fr" sz="900" i="1"/>
              <a:t>(Tes)</a:t>
            </a:r>
            <a:endParaRPr sz="900" i="1"/>
          </a:p>
        </p:txBody>
      </p:sp>
      <p:sp>
        <p:nvSpPr>
          <p:cNvPr id="121" name="Shape 121"/>
          <p:cNvSpPr txBox="1"/>
          <p:nvPr/>
        </p:nvSpPr>
        <p:spPr>
          <a:xfrm>
            <a:off x="629250" y="4703625"/>
            <a:ext cx="7885500" cy="295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b="1"/>
              <a:t>Petroleum products</a:t>
            </a:r>
            <a:r>
              <a:rPr lang="fr"/>
              <a:t>: fuels made from crude oil and other hydrocarbons contained in natural gas</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latin typeface="Comfortaa"/>
                <a:ea typeface="Comfortaa"/>
                <a:cs typeface="Comfortaa"/>
                <a:sym typeface="Comfortaa"/>
              </a:rPr>
              <a:t>2. Fossil fuels </a:t>
            </a:r>
            <a:endParaRPr>
              <a:latin typeface="Comfortaa"/>
              <a:ea typeface="Comfortaa"/>
              <a:cs typeface="Comfortaa"/>
              <a:sym typeface="Comfortaa"/>
            </a:endParaRPr>
          </a:p>
          <a:p>
            <a:pPr marL="0" lvl="0" indent="0">
              <a:spcBef>
                <a:spcPts val="0"/>
              </a:spcBef>
              <a:spcAft>
                <a:spcPts val="0"/>
              </a:spcAft>
              <a:buClr>
                <a:schemeClr val="dk1"/>
              </a:buClr>
              <a:buSzPts val="1100"/>
              <a:buFont typeface="Arial"/>
              <a:buNone/>
            </a:pPr>
            <a:r>
              <a:rPr lang="fr" sz="1800">
                <a:latin typeface="Comfortaa"/>
                <a:ea typeface="Comfortaa"/>
                <a:cs typeface="Comfortaa"/>
                <a:sym typeface="Comfortaa"/>
              </a:rPr>
              <a:t>C. Distribution of the energy consumption in the world</a:t>
            </a:r>
            <a:endParaRPr/>
          </a:p>
          <a:p>
            <a:pPr marL="0" lvl="0" indent="0">
              <a:spcBef>
                <a:spcPts val="0"/>
              </a:spcBef>
              <a:spcAft>
                <a:spcPts val="0"/>
              </a:spcAft>
              <a:buNone/>
            </a:pPr>
            <a:endParaRPr/>
          </a:p>
        </p:txBody>
      </p:sp>
      <p:pic>
        <p:nvPicPr>
          <p:cNvPr id="127" name="Shape 127"/>
          <p:cNvPicPr preferRelativeResize="0"/>
          <p:nvPr/>
        </p:nvPicPr>
        <p:blipFill>
          <a:blip r:embed="rId3">
            <a:alphaModFix/>
          </a:blip>
          <a:stretch>
            <a:fillRect/>
          </a:stretch>
        </p:blipFill>
        <p:spPr>
          <a:xfrm>
            <a:off x="358375" y="1392199"/>
            <a:ext cx="5470925" cy="3616625"/>
          </a:xfrm>
          <a:prstGeom prst="rect">
            <a:avLst/>
          </a:prstGeom>
          <a:noFill/>
          <a:ln>
            <a:noFill/>
          </a:ln>
        </p:spPr>
      </p:pic>
      <p:sp>
        <p:nvSpPr>
          <p:cNvPr id="128" name="Shape 128"/>
          <p:cNvSpPr txBox="1"/>
          <p:nvPr/>
        </p:nvSpPr>
        <p:spPr>
          <a:xfrm>
            <a:off x="6051900" y="4581600"/>
            <a:ext cx="2334300" cy="363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900"/>
              <a:t>Figure :Pie chart</a:t>
            </a:r>
            <a:r>
              <a:rPr lang="fr" sz="900" i="1"/>
              <a:t>(Climate Depot)</a:t>
            </a:r>
            <a:endParaRPr sz="900" i="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fr">
                <a:latin typeface="Comfortaa"/>
                <a:ea typeface="Comfortaa"/>
                <a:cs typeface="Comfortaa"/>
                <a:sym typeface="Comfortaa"/>
              </a:rPr>
              <a:t>2. Fossil fuels </a:t>
            </a:r>
            <a:endParaRPr>
              <a:latin typeface="Comfortaa"/>
              <a:ea typeface="Comfortaa"/>
              <a:cs typeface="Comfortaa"/>
              <a:sym typeface="Comfortaa"/>
            </a:endParaRPr>
          </a:p>
          <a:p>
            <a:pPr marL="0" lvl="0" indent="0">
              <a:spcBef>
                <a:spcPts val="0"/>
              </a:spcBef>
              <a:spcAft>
                <a:spcPts val="0"/>
              </a:spcAft>
              <a:buNone/>
            </a:pPr>
            <a:r>
              <a:rPr lang="fr" sz="1800">
                <a:latin typeface="Comfortaa"/>
                <a:ea typeface="Comfortaa"/>
                <a:cs typeface="Comfortaa"/>
                <a:sym typeface="Comfortaa"/>
              </a:rPr>
              <a:t>D. The most important consumer of fossil fuel in the world </a:t>
            </a:r>
            <a:endParaRPr sz="1800">
              <a:latin typeface="Comfortaa"/>
              <a:ea typeface="Comfortaa"/>
              <a:cs typeface="Comfortaa"/>
              <a:sym typeface="Comfortaa"/>
            </a:endParaRPr>
          </a:p>
          <a:p>
            <a:pPr marL="0" lvl="0" indent="0">
              <a:spcBef>
                <a:spcPts val="0"/>
              </a:spcBef>
              <a:spcAft>
                <a:spcPts val="0"/>
              </a:spcAft>
              <a:buClr>
                <a:schemeClr val="dk1"/>
              </a:buClr>
              <a:buSzPts val="1100"/>
              <a:buFont typeface="Arial"/>
              <a:buNone/>
            </a:pPr>
            <a:endParaRPr sz="1800">
              <a:latin typeface="Comfortaa"/>
              <a:ea typeface="Comfortaa"/>
              <a:cs typeface="Comfortaa"/>
              <a:sym typeface="Comfortaa"/>
            </a:endParaRPr>
          </a:p>
          <a:p>
            <a:pPr marL="0" lvl="0" indent="0">
              <a:spcBef>
                <a:spcPts val="0"/>
              </a:spcBef>
              <a:spcAft>
                <a:spcPts val="0"/>
              </a:spcAft>
              <a:buNone/>
            </a:pPr>
            <a:endParaRPr/>
          </a:p>
        </p:txBody>
      </p:sp>
      <p:pic>
        <p:nvPicPr>
          <p:cNvPr id="134" name="Shape 134"/>
          <p:cNvPicPr preferRelativeResize="0"/>
          <p:nvPr/>
        </p:nvPicPr>
        <p:blipFill>
          <a:blip r:embed="rId3">
            <a:alphaModFix/>
          </a:blip>
          <a:stretch>
            <a:fillRect/>
          </a:stretch>
        </p:blipFill>
        <p:spPr>
          <a:xfrm>
            <a:off x="442175" y="1297400"/>
            <a:ext cx="5554550" cy="3664500"/>
          </a:xfrm>
          <a:prstGeom prst="rect">
            <a:avLst/>
          </a:prstGeom>
          <a:noFill/>
          <a:ln>
            <a:noFill/>
          </a:ln>
        </p:spPr>
      </p:pic>
      <p:sp>
        <p:nvSpPr>
          <p:cNvPr id="135" name="Shape 135"/>
          <p:cNvSpPr txBox="1"/>
          <p:nvPr/>
        </p:nvSpPr>
        <p:spPr>
          <a:xfrm>
            <a:off x="6240800" y="4217300"/>
            <a:ext cx="2184600" cy="744600"/>
          </a:xfrm>
          <a:prstGeom prst="rect">
            <a:avLst/>
          </a:prstGeom>
          <a:noFill/>
          <a:ln>
            <a:noFill/>
          </a:ln>
        </p:spPr>
        <p:txBody>
          <a:bodyPr spcFirstLastPara="1" wrap="square" lIns="91425" tIns="91425" rIns="91425" bIns="91425" anchor="t" anchorCtr="0">
            <a:noAutofit/>
          </a:bodyPr>
          <a:lstStyle/>
          <a:p>
            <a:pPr marL="0" lvl="0" indent="0" algn="just">
              <a:spcBef>
                <a:spcPts val="0"/>
              </a:spcBef>
              <a:spcAft>
                <a:spcPts val="0"/>
              </a:spcAft>
              <a:buNone/>
            </a:pPr>
            <a:r>
              <a:rPr lang="fr" sz="900"/>
              <a:t>Figure: Bar chart and map describing the amount of carbon generated by country because of fossil fuel consumption. </a:t>
            </a:r>
            <a:r>
              <a:rPr lang="fr" sz="900" i="1"/>
              <a:t>(Statista)</a:t>
            </a:r>
            <a:endParaRPr sz="900" i="1"/>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TotalTime>
  <Words>1596</Words>
  <Application>Microsoft Office PowerPoint</Application>
  <PresentationFormat>Affichage à l'écran (16:9)</PresentationFormat>
  <Paragraphs>230</Paragraphs>
  <Slides>35</Slides>
  <Notes>34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35</vt:i4>
      </vt:variant>
    </vt:vector>
  </HeadingPairs>
  <TitlesOfParts>
    <vt:vector size="41" baseType="lpstr">
      <vt:lpstr>Comfortaa</vt:lpstr>
      <vt:lpstr>Georgia</vt:lpstr>
      <vt:lpstr>Comic Sans MS</vt:lpstr>
      <vt:lpstr>Arial</vt:lpstr>
      <vt:lpstr>Roboto</vt:lpstr>
      <vt:lpstr>Simple Light</vt:lpstr>
      <vt:lpstr>Energy </vt:lpstr>
      <vt:lpstr>Plan</vt:lpstr>
      <vt:lpstr>Introduction </vt:lpstr>
      <vt:lpstr>Présentation PowerPoint</vt:lpstr>
      <vt:lpstr>2. Fossil fuels  A. Definition</vt:lpstr>
      <vt:lpstr>2. Fossil fuels  B. Oil, Natural Gas and coal formation</vt:lpstr>
      <vt:lpstr>2. Fossil fuels  B. Oil, Natural Gas and coal characteristics</vt:lpstr>
      <vt:lpstr>2. Fossil fuels  C. Distribution of the energy consumption in the world </vt:lpstr>
      <vt:lpstr>2. Fossil fuels  D. The most important consumer of fossil fuel in the world   </vt:lpstr>
      <vt:lpstr>2. Fossil fuels  E. Advantages &amp; Drawbacks </vt:lpstr>
      <vt:lpstr>3. The nuclear energy A. Definition</vt:lpstr>
      <vt:lpstr>Présentation PowerPoint</vt:lpstr>
      <vt:lpstr>2. The nuclear energy B. History...</vt:lpstr>
      <vt:lpstr>Présentation PowerPoint</vt:lpstr>
      <vt:lpstr>Présentation PowerPoint</vt:lpstr>
      <vt:lpstr>Présentation PowerPoint</vt:lpstr>
      <vt:lpstr>4. Renewable energies</vt:lpstr>
      <vt:lpstr>Présentation PowerPoint</vt:lpstr>
      <vt:lpstr>2. Renewable energies A. Biomass energy</vt:lpstr>
      <vt:lpstr>Présentation PowerPoint</vt:lpstr>
      <vt:lpstr>2. Renewable energies B. Solar energy   </vt:lpstr>
      <vt:lpstr>Présentation PowerPoint</vt:lpstr>
      <vt:lpstr>2. Renewable energies C. Wind power </vt:lpstr>
      <vt:lpstr>Présentation PowerPoint</vt:lpstr>
      <vt:lpstr>2. Renewable energies D. Tidal power  </vt:lpstr>
      <vt:lpstr>Présentation PowerPoint</vt:lpstr>
      <vt:lpstr>2. Renewable energies E. Geothermal energy </vt:lpstr>
      <vt:lpstr>Présentation PowerPoint</vt:lpstr>
      <vt:lpstr>Présentation PowerPoint</vt:lpstr>
      <vt:lpstr>6. Conclusion</vt:lpstr>
      <vt:lpstr>Présentation PowerPoint</vt:lpstr>
      <vt:lpstr>Présentation PowerPoint</vt:lpstr>
      <vt:lpstr>6. Conclusion </vt:lpstr>
      <vt:lpstr>Présentation PowerPoint</vt:lpstr>
      <vt:lpstr>Bibliography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Energies </dc:title>
  <cp:lastModifiedBy>Léo Leclerre</cp:lastModifiedBy>
  <cp:revision>6</cp:revision>
  <dcterms:modified xsi:type="dcterms:W3CDTF">2018-06-03T16:43:09Z</dcterms:modified>
</cp:coreProperties>
</file>